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7" r:id="rId2"/>
    <p:sldId id="270" r:id="rId3"/>
    <p:sldId id="268" r:id="rId4"/>
    <p:sldId id="272" r:id="rId5"/>
    <p:sldId id="269" r:id="rId6"/>
    <p:sldId id="271" r:id="rId7"/>
    <p:sldId id="260" r:id="rId8"/>
    <p:sldId id="274" r:id="rId9"/>
    <p:sldId id="267" r:id="rId10"/>
    <p:sldId id="265" r:id="rId11"/>
    <p:sldId id="273" r:id="rId12"/>
    <p:sldId id="261" r:id="rId13"/>
    <p:sldId id="266" r:id="rId14"/>
    <p:sldId id="275" r:id="rId15"/>
    <p:sldId id="264" r:id="rId16"/>
    <p:sldId id="262" r:id="rId17"/>
    <p:sldId id="276" r:id="rId18"/>
    <p:sldId id="263" r:id="rId19"/>
    <p:sldId id="258" r:id="rId20"/>
    <p:sldId id="277" r:id="rId21"/>
    <p:sldId id="259" r:id="rId22"/>
  </p:sldIdLst>
  <p:sldSz cx="9144000" cy="6858000" type="screen4x3"/>
  <p:notesSz cx="7102475"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D937"/>
    <a:srgbClr val="FFCC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47" autoAdjust="0"/>
  </p:normalViewPr>
  <p:slideViewPr>
    <p:cSldViewPr>
      <p:cViewPr varScale="1">
        <p:scale>
          <a:sx n="103" d="100"/>
          <a:sy n="103" d="100"/>
        </p:scale>
        <p:origin x="-21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720"/>
    </p:cViewPr>
  </p:sorterViewPr>
  <p:notesViewPr>
    <p:cSldViewPr>
      <p:cViewPr varScale="1">
        <p:scale>
          <a:sx n="44" d="100"/>
          <a:sy n="44" d="100"/>
        </p:scale>
        <p:origin x="-2010" y="-120"/>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4022725" y="0"/>
            <a:ext cx="3078163" cy="511175"/>
          </a:xfrm>
          <a:prstGeom prst="rect">
            <a:avLst/>
          </a:prstGeom>
        </p:spPr>
        <p:txBody>
          <a:bodyPr vert="horz" lIns="91440" tIns="45720" rIns="91440" bIns="45720" rtlCol="0"/>
          <a:lstStyle>
            <a:lvl1pPr algn="r">
              <a:defRPr sz="1200"/>
            </a:lvl1pPr>
          </a:lstStyle>
          <a:p>
            <a:fld id="{33952516-F3B0-448C-A53D-4235710A7A92}" type="datetimeFigureOut">
              <a:rPr lang="en-GB" smtClean="0"/>
              <a:t>18/04/2016</a:t>
            </a:fld>
            <a:endParaRPr lang="en-GB"/>
          </a:p>
        </p:txBody>
      </p:sp>
      <p:sp>
        <p:nvSpPr>
          <p:cNvPr id="4" name="Footer Placeholder 3"/>
          <p:cNvSpPr>
            <a:spLocks noGrp="1"/>
          </p:cNvSpPr>
          <p:nvPr>
            <p:ph type="ftr" sz="quarter" idx="2"/>
          </p:nvPr>
        </p:nvSpPr>
        <p:spPr>
          <a:xfrm>
            <a:off x="0" y="9721850"/>
            <a:ext cx="3078163" cy="5111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4022725" y="9721850"/>
            <a:ext cx="3078163" cy="511175"/>
          </a:xfrm>
          <a:prstGeom prst="rect">
            <a:avLst/>
          </a:prstGeom>
        </p:spPr>
        <p:txBody>
          <a:bodyPr vert="horz" lIns="91440" tIns="45720" rIns="91440" bIns="45720" rtlCol="0" anchor="b"/>
          <a:lstStyle>
            <a:lvl1pPr algn="r">
              <a:defRPr sz="1200"/>
            </a:lvl1pPr>
          </a:lstStyle>
          <a:p>
            <a:fld id="{552AFB23-EBB9-4A25-A620-26D9B7B944B2}" type="slidenum">
              <a:rPr lang="en-GB" smtClean="0"/>
              <a:t>‹#›</a:t>
            </a:fld>
            <a:endParaRPr lang="en-GB"/>
          </a:p>
        </p:txBody>
      </p:sp>
    </p:spTree>
    <p:extLst>
      <p:ext uri="{BB962C8B-B14F-4D97-AF65-F5344CB8AC3E}">
        <p14:creationId xmlns:p14="http://schemas.microsoft.com/office/powerpoint/2010/main" val="407983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022725" y="0"/>
            <a:ext cx="3078163" cy="511175"/>
          </a:xfrm>
          <a:prstGeom prst="rect">
            <a:avLst/>
          </a:prstGeom>
        </p:spPr>
        <p:txBody>
          <a:bodyPr vert="horz" lIns="91440" tIns="45720" rIns="91440" bIns="45720" rtlCol="0"/>
          <a:lstStyle>
            <a:lvl1pPr algn="r">
              <a:defRPr sz="1200"/>
            </a:lvl1pPr>
          </a:lstStyle>
          <a:p>
            <a:fld id="{0DFEEFEC-4BBB-4D92-A993-2D3E03F4EEC3}" type="datetimeFigureOut">
              <a:rPr lang="en-GB" smtClean="0"/>
              <a:t>18/04/2016</a:t>
            </a:fld>
            <a:endParaRPr lang="en-GB"/>
          </a:p>
        </p:txBody>
      </p:sp>
      <p:sp>
        <p:nvSpPr>
          <p:cNvPr id="4" name="Slide Image Placehold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721850"/>
            <a:ext cx="3078163" cy="5111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lIns="91440" tIns="45720" rIns="91440" bIns="45720" rtlCol="0" anchor="b"/>
          <a:lstStyle>
            <a:lvl1pPr algn="r">
              <a:defRPr sz="1200"/>
            </a:lvl1pPr>
          </a:lstStyle>
          <a:p>
            <a:fld id="{33555095-074F-47AF-906A-1166909D88C9}" type="slidenum">
              <a:rPr lang="en-GB" smtClean="0"/>
              <a:t>‹#›</a:t>
            </a:fld>
            <a:endParaRPr lang="en-GB"/>
          </a:p>
        </p:txBody>
      </p:sp>
    </p:spTree>
    <p:extLst>
      <p:ext uri="{BB962C8B-B14F-4D97-AF65-F5344CB8AC3E}">
        <p14:creationId xmlns:p14="http://schemas.microsoft.com/office/powerpoint/2010/main" val="307191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Tree>
    <p:extLst>
      <p:ext uri="{BB962C8B-B14F-4D97-AF65-F5344CB8AC3E}">
        <p14:creationId xmlns:p14="http://schemas.microsoft.com/office/powerpoint/2010/main" val="56143537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4528147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200995"/>
            <a:ext cx="77724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Text Placeholder 2"/>
          <p:cNvSpPr>
            <a:spLocks noGrp="1"/>
          </p:cNvSpPr>
          <p:nvPr>
            <p:ph type="body" idx="1"/>
          </p:nvPr>
        </p:nvSpPr>
        <p:spPr>
          <a:xfrm>
            <a:off x="722313" y="1700808"/>
            <a:ext cx="77724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33986483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Content Placeholder 2"/>
          <p:cNvSpPr>
            <a:spLocks noGrp="1"/>
          </p:cNvSpPr>
          <p:nvPr>
            <p:ph sz="half" idx="1"/>
          </p:nvPr>
        </p:nvSpPr>
        <p:spPr>
          <a:xfrm>
            <a:off x="457200" y="1600201"/>
            <a:ext cx="40386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8200" y="1600201"/>
            <a:ext cx="40386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9129439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94101929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Tree>
    <p:extLst>
      <p:ext uri="{BB962C8B-B14F-4D97-AF65-F5344CB8AC3E}">
        <p14:creationId xmlns:p14="http://schemas.microsoft.com/office/powerpoint/2010/main" val="336527606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536" y="6052717"/>
            <a:ext cx="1911096" cy="509016"/>
          </a:xfrm>
          <a:prstGeom prst="rect">
            <a:avLst/>
          </a:prstGeom>
        </p:spPr>
      </p:pic>
    </p:spTree>
    <p:extLst>
      <p:ext uri="{BB962C8B-B14F-4D97-AF65-F5344CB8AC3E}">
        <p14:creationId xmlns:p14="http://schemas.microsoft.com/office/powerpoint/2010/main" val="398792113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Content Placeholder 2"/>
          <p:cNvSpPr>
            <a:spLocks noGrp="1"/>
          </p:cNvSpPr>
          <p:nvPr>
            <p:ph idx="1"/>
          </p:nvPr>
        </p:nvSpPr>
        <p:spPr>
          <a:xfrm>
            <a:off x="3575050" y="1484785"/>
            <a:ext cx="5111750"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457200" y="1484784"/>
            <a:ext cx="3008313"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27955" y="188640"/>
            <a:ext cx="2340000" cy="10038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536" y="6052717"/>
            <a:ext cx="1911096" cy="509016"/>
          </a:xfrm>
          <a:prstGeom prst="rect">
            <a:avLst/>
          </a:prstGeom>
        </p:spPr>
      </p:pic>
    </p:spTree>
    <p:extLst>
      <p:ext uri="{BB962C8B-B14F-4D97-AF65-F5344CB8AC3E}">
        <p14:creationId xmlns:p14="http://schemas.microsoft.com/office/powerpoint/2010/main" val="397927793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3752" y="4800600"/>
            <a:ext cx="5486400" cy="566738"/>
          </a:xfrm>
        </p:spPr>
        <p:txBody>
          <a:bodyPr anchor="b"/>
          <a:lstStyle>
            <a:lvl1pPr algn="l">
              <a:defRPr sz="2000" b="1" baseline="0">
                <a:latin typeface="Arial" panose="020B0604020202020204" pitchFamily="34" charset="0"/>
              </a:defRPr>
            </a:lvl1pPr>
          </a:lstStyle>
          <a:p>
            <a:r>
              <a:rPr lang="en-US" smtClean="0"/>
              <a:t>Click to edit Master title style</a:t>
            </a:r>
            <a:endParaRPr lang="en-GB" dirty="0"/>
          </a:p>
        </p:txBody>
      </p:sp>
      <p:sp>
        <p:nvSpPr>
          <p:cNvPr id="3" name="Picture Placeholder 2"/>
          <p:cNvSpPr>
            <a:spLocks noGrp="1"/>
          </p:cNvSpPr>
          <p:nvPr>
            <p:ph type="pic" idx="1"/>
          </p:nvPr>
        </p:nvSpPr>
        <p:spPr>
          <a:xfrm>
            <a:off x="453752" y="612775"/>
            <a:ext cx="5486400" cy="411480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dirty="0"/>
          </a:p>
        </p:txBody>
      </p:sp>
      <p:sp>
        <p:nvSpPr>
          <p:cNvPr id="4" name="Text Placeholder 3"/>
          <p:cNvSpPr>
            <a:spLocks noGrp="1"/>
          </p:cNvSpPr>
          <p:nvPr>
            <p:ph type="body" sz="half" idx="2"/>
          </p:nvPr>
        </p:nvSpPr>
        <p:spPr>
          <a:xfrm>
            <a:off x="453752" y="5367338"/>
            <a:ext cx="54864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27955" y="188640"/>
            <a:ext cx="2340000" cy="10038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536" y="6052717"/>
            <a:ext cx="1911096" cy="509016"/>
          </a:xfrm>
          <a:prstGeom prst="rect">
            <a:avLst/>
          </a:prstGeom>
        </p:spPr>
      </p:pic>
    </p:spTree>
    <p:extLst>
      <p:ext uri="{BB962C8B-B14F-4D97-AF65-F5344CB8AC3E}">
        <p14:creationId xmlns:p14="http://schemas.microsoft.com/office/powerpoint/2010/main" val="37255387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274638"/>
            <a:ext cx="6131024" cy="1143000"/>
          </a:xfrm>
          <a:prstGeom prst="rect">
            <a:avLst/>
          </a:prstGeom>
        </p:spPr>
        <p:txBody>
          <a:bodyPr vert="horz" lIns="91440" tIns="45720" rIns="91440" bIns="45720" rtlCol="0" anchor="ctr">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1"/>
            <a:ext cx="8229600" cy="43490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8"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r="81208" b="43192"/>
          <a:stretch/>
        </p:blipFill>
        <p:spPr bwMode="auto">
          <a:xfrm>
            <a:off x="7436139" y="4653135"/>
            <a:ext cx="1888389" cy="22185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6000" y="6102000"/>
            <a:ext cx="1911096" cy="509016"/>
          </a:xfrm>
          <a:prstGeom prst="rect">
            <a:avLst/>
          </a:prstGeom>
        </p:spPr>
      </p:pic>
      <p:pic>
        <p:nvPicPr>
          <p:cNvPr id="10"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912480" y="260648"/>
            <a:ext cx="1980000" cy="769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6979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24744"/>
            <a:ext cx="7772400" cy="1470025"/>
          </a:xfrm>
        </p:spPr>
        <p:txBody>
          <a:bodyPr/>
          <a:lstStyle/>
          <a:p>
            <a:r>
              <a:rPr lang="en-GB" sz="4800" b="1" dirty="0" smtClean="0"/>
              <a:t>Quiz Time</a:t>
            </a:r>
            <a:endParaRPr lang="en-GB" sz="4800" b="1" dirty="0"/>
          </a:p>
        </p:txBody>
      </p:sp>
      <p:sp>
        <p:nvSpPr>
          <p:cNvPr id="7" name="Rectangle 6"/>
          <p:cNvSpPr/>
          <p:nvPr/>
        </p:nvSpPr>
        <p:spPr>
          <a:xfrm>
            <a:off x="705146" y="2564904"/>
            <a:ext cx="7733720" cy="1015663"/>
          </a:xfrm>
          <a:prstGeom prst="rect">
            <a:avLst/>
          </a:prstGeom>
          <a:noFill/>
        </p:spPr>
        <p:txBody>
          <a:bodyPr wrap="none" lIns="91440" tIns="45720" rIns="91440" bIns="45720">
            <a:spAutoFit/>
          </a:bodyPr>
          <a:lstStyle/>
          <a:p>
            <a:pPr algn="ctr"/>
            <a:r>
              <a:rPr lang="en-US" sz="60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Would I lie to you?</a:t>
            </a:r>
            <a:endParaRPr lang="en-US" sz="6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4" name="Title 1"/>
          <p:cNvSpPr txBox="1">
            <a:spLocks/>
          </p:cNvSpPr>
          <p:nvPr/>
        </p:nvSpPr>
        <p:spPr>
          <a:xfrm>
            <a:off x="539552" y="3789040"/>
            <a:ext cx="828092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a:solidFill>
                  <a:schemeClr val="tx1"/>
                </a:solidFill>
                <a:latin typeface="Arial" panose="020B0604020202020204" pitchFamily="34" charset="0"/>
                <a:ea typeface="+mj-ea"/>
                <a:cs typeface="Arial" panose="020B0604020202020204" pitchFamily="34" charset="0"/>
              </a:defRPr>
            </a:lvl1pPr>
          </a:lstStyle>
          <a:p>
            <a:r>
              <a:rPr lang="en-GB" sz="4000" b="1" dirty="0" smtClean="0"/>
              <a:t>Prize(s) for the most correct answers!</a:t>
            </a:r>
            <a:endParaRPr lang="en-GB" sz="4000" b="1" dirty="0"/>
          </a:p>
        </p:txBody>
      </p:sp>
    </p:spTree>
    <p:extLst>
      <p:ext uri="{BB962C8B-B14F-4D97-AF65-F5344CB8AC3E}">
        <p14:creationId xmlns:p14="http://schemas.microsoft.com/office/powerpoint/2010/main" val="1948705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4841" y="1247194"/>
            <a:ext cx="7199376" cy="4541520"/>
          </a:xfrm>
          <a:prstGeom prst="rect">
            <a:avLst/>
          </a:prstGeom>
        </p:spPr>
      </p:pic>
      <p:sp>
        <p:nvSpPr>
          <p:cNvPr id="3" name="TextBox 2"/>
          <p:cNvSpPr txBox="1"/>
          <p:nvPr/>
        </p:nvSpPr>
        <p:spPr>
          <a:xfrm>
            <a:off x="353198" y="476672"/>
            <a:ext cx="4794866" cy="523220"/>
          </a:xfrm>
          <a:prstGeom prst="rect">
            <a:avLst/>
          </a:prstGeom>
          <a:noFill/>
        </p:spPr>
        <p:txBody>
          <a:bodyPr wrap="square" rtlCol="0">
            <a:spAutoFit/>
          </a:bodyPr>
          <a:lstStyle/>
          <a:p>
            <a:r>
              <a:rPr lang="en-GB" sz="2800" b="1" dirty="0"/>
              <a:t>A</a:t>
            </a:r>
            <a:r>
              <a:rPr lang="en-GB" sz="2800" b="1" dirty="0" smtClean="0"/>
              <a:t>re these objects …</a:t>
            </a:r>
            <a:endParaRPr lang="en-GB" sz="2800" b="1" dirty="0"/>
          </a:p>
        </p:txBody>
      </p:sp>
      <p:grpSp>
        <p:nvGrpSpPr>
          <p:cNvPr id="12" name="Group 11"/>
          <p:cNvGrpSpPr/>
          <p:nvPr/>
        </p:nvGrpSpPr>
        <p:grpSpPr>
          <a:xfrm>
            <a:off x="260797" y="1196752"/>
            <a:ext cx="1934456" cy="461665"/>
            <a:chOff x="1043608" y="1196752"/>
            <a:chExt cx="1625462" cy="461665"/>
          </a:xfrm>
        </p:grpSpPr>
        <p:sp>
          <p:nvSpPr>
            <p:cNvPr id="4" name="TextBox 3"/>
            <p:cNvSpPr txBox="1"/>
            <p:nvPr/>
          </p:nvSpPr>
          <p:spPr>
            <a:xfrm>
              <a:off x="1550707" y="1258483"/>
              <a:ext cx="111836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Victorian?</a:t>
              </a:r>
              <a:endParaRPr lang="en-GB" b="1" dirty="0"/>
            </a:p>
          </p:txBody>
        </p:sp>
        <p:sp>
          <p:nvSpPr>
            <p:cNvPr id="7" name="TextBox 6"/>
            <p:cNvSpPr txBox="1"/>
            <p:nvPr/>
          </p:nvSpPr>
          <p:spPr>
            <a:xfrm>
              <a:off x="1043608" y="1196752"/>
              <a:ext cx="432048" cy="461665"/>
            </a:xfrm>
            <a:prstGeom prst="rect">
              <a:avLst/>
            </a:prstGeom>
            <a:solidFill>
              <a:srgbClr val="92D05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smtClean="0"/>
                <a:t>1</a:t>
              </a:r>
              <a:endParaRPr lang="en-GB" sz="2400" b="1" dirty="0"/>
            </a:p>
          </p:txBody>
        </p:sp>
      </p:grpSp>
      <p:grpSp>
        <p:nvGrpSpPr>
          <p:cNvPr id="11" name="Group 10"/>
          <p:cNvGrpSpPr/>
          <p:nvPr/>
        </p:nvGrpSpPr>
        <p:grpSpPr>
          <a:xfrm>
            <a:off x="6444208" y="1665858"/>
            <a:ext cx="1938747" cy="461665"/>
            <a:chOff x="6040341" y="1829189"/>
            <a:chExt cx="1938747" cy="461665"/>
          </a:xfrm>
        </p:grpSpPr>
        <p:sp>
          <p:nvSpPr>
            <p:cNvPr id="6" name="TextBox 5"/>
            <p:cNvSpPr txBox="1"/>
            <p:nvPr/>
          </p:nvSpPr>
          <p:spPr>
            <a:xfrm>
              <a:off x="6610936" y="1875355"/>
              <a:ext cx="13681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Egyptian?</a:t>
              </a:r>
              <a:endParaRPr lang="en-GB" dirty="0"/>
            </a:p>
          </p:txBody>
        </p:sp>
        <p:sp>
          <p:nvSpPr>
            <p:cNvPr id="8" name="TextBox 7"/>
            <p:cNvSpPr txBox="1"/>
            <p:nvPr/>
          </p:nvSpPr>
          <p:spPr>
            <a:xfrm>
              <a:off x="6040341" y="1829189"/>
              <a:ext cx="432048" cy="461665"/>
            </a:xfrm>
            <a:prstGeom prst="rect">
              <a:avLst/>
            </a:prstGeom>
            <a:solidFill>
              <a:srgbClr val="FFD937"/>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grpSp>
      <p:grpSp>
        <p:nvGrpSpPr>
          <p:cNvPr id="10" name="Group 9"/>
          <p:cNvGrpSpPr/>
          <p:nvPr/>
        </p:nvGrpSpPr>
        <p:grpSpPr>
          <a:xfrm>
            <a:off x="549363" y="5373216"/>
            <a:ext cx="2201268" cy="461665"/>
            <a:chOff x="6717254" y="1579984"/>
            <a:chExt cx="2201268" cy="461665"/>
          </a:xfrm>
        </p:grpSpPr>
        <p:sp>
          <p:nvSpPr>
            <p:cNvPr id="5" name="TextBox 4"/>
            <p:cNvSpPr txBox="1"/>
            <p:nvPr/>
          </p:nvSpPr>
          <p:spPr>
            <a:xfrm>
              <a:off x="7289467" y="1626150"/>
              <a:ext cx="1629055"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Bronze Age? </a:t>
              </a:r>
              <a:endParaRPr lang="en-GB" b="1" dirty="0">
                <a:solidFill>
                  <a:schemeClr val="tx2">
                    <a:lumMod val="60000"/>
                    <a:lumOff val="40000"/>
                  </a:schemeClr>
                </a:solidFill>
              </a:endParaRPr>
            </a:p>
          </p:txBody>
        </p:sp>
        <p:sp>
          <p:nvSpPr>
            <p:cNvPr id="9" name="TextBox 8"/>
            <p:cNvSpPr txBox="1"/>
            <p:nvPr/>
          </p:nvSpPr>
          <p:spPr>
            <a:xfrm>
              <a:off x="6717254" y="1579984"/>
              <a:ext cx="432048" cy="461665"/>
            </a:xfrm>
            <a:prstGeom prst="rect">
              <a:avLst/>
            </a:prstGeom>
            <a:solidFill>
              <a:srgbClr val="FF99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3</a:t>
              </a:r>
            </a:p>
          </p:txBody>
        </p:sp>
      </p:grpSp>
    </p:spTree>
    <p:extLst>
      <p:ext uri="{BB962C8B-B14F-4D97-AF65-F5344CB8AC3E}">
        <p14:creationId xmlns:p14="http://schemas.microsoft.com/office/powerpoint/2010/main" val="34269179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2276872"/>
            <a:ext cx="5112568" cy="1107996"/>
          </a:xfrm>
          <a:prstGeom prst="rect">
            <a:avLst/>
          </a:prstGeom>
          <a:noFill/>
        </p:spPr>
        <p:txBody>
          <a:bodyPr wrap="square" lIns="91440" tIns="45720" rIns="91440" bIns="45720">
            <a:spAutoFit/>
          </a:bodyPr>
          <a:lstStyle/>
          <a:p>
            <a:pPr algn="ctr"/>
            <a:r>
              <a:rPr lang="en-US" sz="6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Vote now!</a:t>
            </a:r>
            <a:endParaRPr lang="en-US"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19079237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3198" y="476672"/>
            <a:ext cx="3995936" cy="523220"/>
          </a:xfrm>
          <a:prstGeom prst="rect">
            <a:avLst/>
          </a:prstGeom>
          <a:noFill/>
        </p:spPr>
        <p:txBody>
          <a:bodyPr wrap="square" rtlCol="0">
            <a:spAutoFit/>
          </a:bodyPr>
          <a:lstStyle/>
          <a:p>
            <a:r>
              <a:rPr lang="en-GB" sz="2800" b="1" dirty="0" smtClean="0"/>
              <a:t>Answer</a:t>
            </a:r>
            <a:endParaRPr lang="en-GB" sz="28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88023" y="2348880"/>
            <a:ext cx="3881087" cy="2448272"/>
          </a:xfrm>
          <a:prstGeom prst="rect">
            <a:avLst/>
          </a:prstGeom>
        </p:spPr>
      </p:pic>
      <p:sp>
        <p:nvSpPr>
          <p:cNvPr id="3" name="TextBox 2"/>
          <p:cNvSpPr txBox="1"/>
          <p:nvPr/>
        </p:nvSpPr>
        <p:spPr>
          <a:xfrm>
            <a:off x="539551" y="1387802"/>
            <a:ext cx="4248471" cy="4370427"/>
          </a:xfrm>
          <a:prstGeom prst="rect">
            <a:avLst/>
          </a:prstGeom>
          <a:noFill/>
        </p:spPr>
        <p:txBody>
          <a:bodyPr wrap="square" rtlCol="0">
            <a:spAutoFit/>
          </a:bodyPr>
          <a:lstStyle/>
          <a:p>
            <a:pPr>
              <a:spcAft>
                <a:spcPts val="1200"/>
              </a:spcAft>
            </a:pPr>
            <a:r>
              <a:rPr lang="en-GB" sz="2400" b="1" dirty="0" smtClean="0"/>
              <a:t>They are Bronze Age jet buttons and a pulley ring</a:t>
            </a:r>
          </a:p>
          <a:p>
            <a:r>
              <a:rPr lang="en-GB" sz="2000" dirty="0" smtClean="0"/>
              <a:t>They were found at </a:t>
            </a:r>
            <a:r>
              <a:rPr lang="en-GB" sz="2000" dirty="0" err="1" smtClean="0"/>
              <a:t>Harehope</a:t>
            </a:r>
            <a:r>
              <a:rPr lang="en-GB" sz="2000" dirty="0" smtClean="0"/>
              <a:t> in </a:t>
            </a:r>
            <a:r>
              <a:rPr lang="en-GB" sz="2000" dirty="0" err="1" smtClean="0"/>
              <a:t>Peebleshire</a:t>
            </a:r>
            <a:r>
              <a:rPr lang="en-GB" sz="2000" dirty="0" smtClean="0"/>
              <a:t>, Scotland. Jet essentially only comes from Whitby in </a:t>
            </a:r>
            <a:r>
              <a:rPr lang="en-GB" sz="2000" dirty="0"/>
              <a:t>Y</a:t>
            </a:r>
            <a:r>
              <a:rPr lang="en-GB" sz="2000" dirty="0" smtClean="0"/>
              <a:t>orkshire. So the beads illustrate not just the fine workmanship that was being achieved during the Bronze Age in Britain, but also that long distance travel and trade was taking place and that Bronze Age people desired beautiful and rare objects. </a:t>
            </a:r>
            <a:endParaRPr lang="en-GB" sz="2000" dirty="0"/>
          </a:p>
        </p:txBody>
      </p:sp>
      <p:sp>
        <p:nvSpPr>
          <p:cNvPr id="6" name="TextBox 5"/>
          <p:cNvSpPr txBox="1"/>
          <p:nvPr/>
        </p:nvSpPr>
        <p:spPr>
          <a:xfrm>
            <a:off x="1947172" y="507449"/>
            <a:ext cx="432048" cy="461665"/>
          </a:xfrm>
          <a:prstGeom prst="rect">
            <a:avLst/>
          </a:prstGeom>
          <a:solidFill>
            <a:srgbClr val="FF99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3</a:t>
            </a:r>
          </a:p>
        </p:txBody>
      </p:sp>
    </p:spTree>
    <p:extLst>
      <p:ext uri="{BB962C8B-B14F-4D97-AF65-F5344CB8AC3E}">
        <p14:creationId xmlns:p14="http://schemas.microsoft.com/office/powerpoint/2010/main" val="40261504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2709" y="476672"/>
            <a:ext cx="5009372" cy="523220"/>
          </a:xfrm>
          <a:prstGeom prst="rect">
            <a:avLst/>
          </a:prstGeom>
          <a:noFill/>
        </p:spPr>
        <p:txBody>
          <a:bodyPr wrap="square" rtlCol="0">
            <a:spAutoFit/>
          </a:bodyPr>
          <a:lstStyle/>
          <a:p>
            <a:r>
              <a:rPr lang="en-GB" sz="2800" b="1" dirty="0" smtClean="0"/>
              <a:t>What is this artefact?</a:t>
            </a:r>
            <a:endParaRPr lang="en-GB" sz="2800" b="1" dirty="0"/>
          </a:p>
        </p:txBody>
      </p:sp>
      <p:grpSp>
        <p:nvGrpSpPr>
          <p:cNvPr id="10" name="Group 9"/>
          <p:cNvGrpSpPr/>
          <p:nvPr/>
        </p:nvGrpSpPr>
        <p:grpSpPr>
          <a:xfrm>
            <a:off x="714757" y="4010859"/>
            <a:ext cx="2304255" cy="1456093"/>
            <a:chOff x="6521992" y="2564309"/>
            <a:chExt cx="2304255" cy="1456093"/>
          </a:xfrm>
        </p:grpSpPr>
        <p:sp>
          <p:nvSpPr>
            <p:cNvPr id="4" name="TextBox 3"/>
            <p:cNvSpPr txBox="1"/>
            <p:nvPr/>
          </p:nvSpPr>
          <p:spPr>
            <a:xfrm>
              <a:off x="6521992" y="3097072"/>
              <a:ext cx="2304255"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A </a:t>
              </a:r>
              <a:r>
                <a:rPr lang="en-GB" b="1" dirty="0" err="1" smtClean="0"/>
                <a:t>firemark</a:t>
              </a:r>
              <a:r>
                <a:rPr lang="en-GB" b="1" dirty="0" smtClean="0"/>
                <a:t> used after the Great Fire of London</a:t>
              </a:r>
              <a:endParaRPr lang="en-GB" b="1" dirty="0"/>
            </a:p>
          </p:txBody>
        </p:sp>
        <p:sp>
          <p:nvSpPr>
            <p:cNvPr id="7" name="TextBox 6"/>
            <p:cNvSpPr txBox="1"/>
            <p:nvPr/>
          </p:nvSpPr>
          <p:spPr>
            <a:xfrm>
              <a:off x="6521992" y="2564309"/>
              <a:ext cx="360752" cy="461665"/>
            </a:xfrm>
            <a:prstGeom prst="rect">
              <a:avLst/>
            </a:prstGeom>
            <a:solidFill>
              <a:srgbClr val="FFD937"/>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grpSp>
      <p:grpSp>
        <p:nvGrpSpPr>
          <p:cNvPr id="16" name="Group 15"/>
          <p:cNvGrpSpPr/>
          <p:nvPr/>
        </p:nvGrpSpPr>
        <p:grpSpPr>
          <a:xfrm>
            <a:off x="282709" y="2042372"/>
            <a:ext cx="2704337" cy="646331"/>
            <a:chOff x="-466181" y="1729421"/>
            <a:chExt cx="2704337" cy="646331"/>
          </a:xfrm>
        </p:grpSpPr>
        <p:sp>
          <p:nvSpPr>
            <p:cNvPr id="6" name="TextBox 5"/>
            <p:cNvSpPr txBox="1"/>
            <p:nvPr/>
          </p:nvSpPr>
          <p:spPr>
            <a:xfrm>
              <a:off x="109882" y="1729421"/>
              <a:ext cx="2128274"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A WW1 regimental badge</a:t>
              </a:r>
              <a:endParaRPr lang="en-GB" b="1" dirty="0"/>
            </a:p>
          </p:txBody>
        </p:sp>
        <p:sp>
          <p:nvSpPr>
            <p:cNvPr id="8" name="TextBox 7"/>
            <p:cNvSpPr txBox="1"/>
            <p:nvPr/>
          </p:nvSpPr>
          <p:spPr>
            <a:xfrm>
              <a:off x="-466181" y="1821753"/>
              <a:ext cx="432048" cy="461665"/>
            </a:xfrm>
            <a:prstGeom prst="rect">
              <a:avLst/>
            </a:prstGeom>
            <a:solidFill>
              <a:srgbClr val="92D05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smtClean="0"/>
                <a:t>1</a:t>
              </a:r>
              <a:endParaRPr lang="en-GB" sz="2400" b="1" dirty="0"/>
            </a:p>
          </p:txBody>
        </p:sp>
      </p:grpSp>
      <p:grpSp>
        <p:nvGrpSpPr>
          <p:cNvPr id="14" name="Group 13"/>
          <p:cNvGrpSpPr/>
          <p:nvPr/>
        </p:nvGrpSpPr>
        <p:grpSpPr>
          <a:xfrm>
            <a:off x="6434727" y="1866733"/>
            <a:ext cx="2478784" cy="923330"/>
            <a:chOff x="-498413" y="5156957"/>
            <a:chExt cx="2478784" cy="923330"/>
          </a:xfrm>
          <a:solidFill>
            <a:srgbClr val="FF9900"/>
          </a:solidFill>
        </p:grpSpPr>
        <p:sp>
          <p:nvSpPr>
            <p:cNvPr id="5" name="TextBox 4"/>
            <p:cNvSpPr txBox="1"/>
            <p:nvPr/>
          </p:nvSpPr>
          <p:spPr>
            <a:xfrm>
              <a:off x="67343" y="5156957"/>
              <a:ext cx="1913028" cy="923330"/>
            </a:xfrm>
            <a:prstGeom prst="rect">
              <a:avLst/>
            </a:prstGeom>
            <a:no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solidFill>
                    <a:schemeClr val="tx1"/>
                  </a:solidFill>
                </a:rPr>
                <a:t>Maker’s mark from Titanic’s lifeboats</a:t>
              </a:r>
              <a:endParaRPr lang="en-GB" b="1" dirty="0">
                <a:solidFill>
                  <a:schemeClr val="tx1"/>
                </a:solidFill>
              </a:endParaRPr>
            </a:p>
          </p:txBody>
        </p:sp>
        <p:sp>
          <p:nvSpPr>
            <p:cNvPr id="9" name="TextBox 8"/>
            <p:cNvSpPr txBox="1"/>
            <p:nvPr/>
          </p:nvSpPr>
          <p:spPr>
            <a:xfrm>
              <a:off x="-498413" y="5387789"/>
              <a:ext cx="453574" cy="461665"/>
            </a:xfrm>
            <a:prstGeom prst="rect">
              <a:avLst/>
            </a:prstGeom>
            <a:grp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3</a:t>
              </a:r>
            </a:p>
          </p:txBody>
        </p:sp>
      </p:gr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3557" y="1236947"/>
            <a:ext cx="3257496" cy="4677128"/>
          </a:xfrm>
          <a:prstGeom prst="rect">
            <a:avLst/>
          </a:prstGeom>
        </p:spPr>
      </p:pic>
    </p:spTree>
    <p:extLst>
      <p:ext uri="{BB962C8B-B14F-4D97-AF65-F5344CB8AC3E}">
        <p14:creationId xmlns:p14="http://schemas.microsoft.com/office/powerpoint/2010/main" val="357259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2276872"/>
            <a:ext cx="5112568" cy="1107996"/>
          </a:xfrm>
          <a:prstGeom prst="rect">
            <a:avLst/>
          </a:prstGeom>
          <a:noFill/>
        </p:spPr>
        <p:txBody>
          <a:bodyPr wrap="square" lIns="91440" tIns="45720" rIns="91440" bIns="45720">
            <a:spAutoFit/>
          </a:bodyPr>
          <a:lstStyle/>
          <a:p>
            <a:pPr algn="ctr"/>
            <a:r>
              <a:rPr lang="en-US" sz="6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Vote now!</a:t>
            </a:r>
            <a:endParaRPr lang="en-US"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12788852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3198" y="476672"/>
            <a:ext cx="3995936" cy="523220"/>
          </a:xfrm>
          <a:prstGeom prst="rect">
            <a:avLst/>
          </a:prstGeom>
          <a:noFill/>
        </p:spPr>
        <p:txBody>
          <a:bodyPr wrap="square" rtlCol="0">
            <a:spAutoFit/>
          </a:bodyPr>
          <a:lstStyle/>
          <a:p>
            <a:r>
              <a:rPr lang="en-GB" sz="2800" b="1" dirty="0" smtClean="0"/>
              <a:t>Answer</a:t>
            </a:r>
            <a:endParaRPr lang="en-GB" sz="2800" b="1" dirty="0"/>
          </a:p>
        </p:txBody>
      </p:sp>
      <p:sp>
        <p:nvSpPr>
          <p:cNvPr id="3" name="TextBox 2"/>
          <p:cNvSpPr txBox="1"/>
          <p:nvPr/>
        </p:nvSpPr>
        <p:spPr>
          <a:xfrm>
            <a:off x="3995936" y="1492460"/>
            <a:ext cx="4464496" cy="3693319"/>
          </a:xfrm>
          <a:prstGeom prst="rect">
            <a:avLst/>
          </a:prstGeom>
          <a:noFill/>
        </p:spPr>
        <p:txBody>
          <a:bodyPr wrap="square" rtlCol="0">
            <a:spAutoFit/>
          </a:bodyPr>
          <a:lstStyle/>
          <a:p>
            <a:pPr>
              <a:spcAft>
                <a:spcPts val="600"/>
              </a:spcAft>
            </a:pPr>
            <a:r>
              <a:rPr lang="en-GB" sz="2400" b="1" dirty="0" smtClean="0"/>
              <a:t>It is a </a:t>
            </a:r>
            <a:r>
              <a:rPr lang="en-GB" sz="2400" b="1" dirty="0" err="1" smtClean="0"/>
              <a:t>firemark</a:t>
            </a:r>
            <a:endParaRPr lang="en-GB" sz="2400" b="1" dirty="0" smtClean="0"/>
          </a:p>
          <a:p>
            <a:pPr>
              <a:spcAft>
                <a:spcPts val="600"/>
              </a:spcAft>
            </a:pPr>
            <a:r>
              <a:rPr lang="en-GB" sz="2000" dirty="0" smtClean="0"/>
              <a:t>After </a:t>
            </a:r>
            <a:r>
              <a:rPr lang="en-GB" sz="2000" dirty="0"/>
              <a:t>the Great Fire of </a:t>
            </a:r>
            <a:r>
              <a:rPr lang="en-GB" sz="2000" dirty="0" smtClean="0"/>
              <a:t>London, insurance schemes for fire protection developed. Plaques like this were fixed in prominent positions on the front of buildings to show that they had insurance. </a:t>
            </a:r>
          </a:p>
          <a:p>
            <a:pPr>
              <a:spcAft>
                <a:spcPts val="600"/>
              </a:spcAft>
            </a:pPr>
            <a:r>
              <a:rPr lang="en-GB" sz="2000" dirty="0" smtClean="0"/>
              <a:t>However, if fire engines from different companies arrived at the scene to the fire, they would just leave and let the building burn!</a:t>
            </a:r>
            <a:endParaRPr lang="en-GB" sz="2000" dirty="0"/>
          </a:p>
        </p:txBody>
      </p:sp>
      <p:sp>
        <p:nvSpPr>
          <p:cNvPr id="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TextBox 6"/>
          <p:cNvSpPr txBox="1"/>
          <p:nvPr/>
        </p:nvSpPr>
        <p:spPr>
          <a:xfrm>
            <a:off x="2016398" y="538227"/>
            <a:ext cx="432048" cy="461665"/>
          </a:xfrm>
          <a:prstGeom prst="rect">
            <a:avLst/>
          </a:prstGeom>
          <a:solidFill>
            <a:srgbClr val="FFD937"/>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146767"/>
            <a:ext cx="3257496" cy="4677128"/>
          </a:xfrm>
          <a:prstGeom prst="rect">
            <a:avLst/>
          </a:prstGeom>
        </p:spPr>
      </p:pic>
    </p:spTree>
    <p:extLst>
      <p:ext uri="{BB962C8B-B14F-4D97-AF65-F5344CB8AC3E}">
        <p14:creationId xmlns:p14="http://schemas.microsoft.com/office/powerpoint/2010/main" val="36857199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865" y="476672"/>
            <a:ext cx="4349134" cy="523220"/>
          </a:xfrm>
          <a:prstGeom prst="rect">
            <a:avLst/>
          </a:prstGeom>
          <a:noFill/>
        </p:spPr>
        <p:txBody>
          <a:bodyPr wrap="square" rtlCol="0">
            <a:spAutoFit/>
          </a:bodyPr>
          <a:lstStyle/>
          <a:p>
            <a:r>
              <a:rPr lang="en-GB" sz="2800" b="1" dirty="0" smtClean="0"/>
              <a:t>Are these objects…</a:t>
            </a:r>
            <a:endParaRPr lang="en-GB" sz="2800" b="1" dirty="0"/>
          </a:p>
        </p:txBody>
      </p:sp>
      <p:sp>
        <p:nvSpPr>
          <p:cNvPr id="4" name="TextBox 3"/>
          <p:cNvSpPr txBox="1"/>
          <p:nvPr/>
        </p:nvSpPr>
        <p:spPr>
          <a:xfrm>
            <a:off x="7044561" y="3730673"/>
            <a:ext cx="1582509"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Neolithic pot boilers?</a:t>
            </a:r>
            <a:endParaRPr lang="en-GB" b="1" dirty="0"/>
          </a:p>
        </p:txBody>
      </p:sp>
      <p:sp>
        <p:nvSpPr>
          <p:cNvPr id="7" name="TextBox 6"/>
          <p:cNvSpPr txBox="1"/>
          <p:nvPr/>
        </p:nvSpPr>
        <p:spPr>
          <a:xfrm>
            <a:off x="7020272" y="3217873"/>
            <a:ext cx="432048" cy="461665"/>
          </a:xfrm>
          <a:prstGeom prst="rect">
            <a:avLst/>
          </a:prstGeom>
          <a:solidFill>
            <a:srgbClr val="FF99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3</a:t>
            </a:r>
          </a:p>
        </p:txBody>
      </p:sp>
      <p:grpSp>
        <p:nvGrpSpPr>
          <p:cNvPr id="2" name="Group 1"/>
          <p:cNvGrpSpPr/>
          <p:nvPr/>
        </p:nvGrpSpPr>
        <p:grpSpPr>
          <a:xfrm>
            <a:off x="2940471" y="1507761"/>
            <a:ext cx="2700205" cy="646331"/>
            <a:chOff x="-432461" y="1844824"/>
            <a:chExt cx="2700205" cy="646331"/>
          </a:xfrm>
        </p:grpSpPr>
        <p:sp>
          <p:nvSpPr>
            <p:cNvPr id="6" name="TextBox 5"/>
            <p:cNvSpPr txBox="1"/>
            <p:nvPr/>
          </p:nvSpPr>
          <p:spPr>
            <a:xfrm>
              <a:off x="143603" y="1844824"/>
              <a:ext cx="2124141"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Iron Age gaming pieces?</a:t>
              </a:r>
              <a:endParaRPr lang="en-GB" b="1" dirty="0"/>
            </a:p>
          </p:txBody>
        </p:sp>
        <p:sp>
          <p:nvSpPr>
            <p:cNvPr id="8" name="TextBox 7"/>
            <p:cNvSpPr txBox="1"/>
            <p:nvPr/>
          </p:nvSpPr>
          <p:spPr>
            <a:xfrm>
              <a:off x="-432461" y="1986028"/>
              <a:ext cx="432048" cy="461665"/>
            </a:xfrm>
            <a:prstGeom prst="rect">
              <a:avLst/>
            </a:prstGeom>
            <a:solidFill>
              <a:srgbClr val="92D05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smtClean="0"/>
                <a:t>1</a:t>
              </a:r>
              <a:endParaRPr lang="en-GB" sz="2400" b="1" dirty="0"/>
            </a:p>
          </p:txBody>
        </p:sp>
      </p:grpSp>
      <p:grpSp>
        <p:nvGrpSpPr>
          <p:cNvPr id="14" name="Group 13"/>
          <p:cNvGrpSpPr/>
          <p:nvPr/>
        </p:nvGrpSpPr>
        <p:grpSpPr>
          <a:xfrm>
            <a:off x="179512" y="2924943"/>
            <a:ext cx="1837503" cy="1195662"/>
            <a:chOff x="830733" y="4607626"/>
            <a:chExt cx="1837503" cy="1195662"/>
          </a:xfrm>
        </p:grpSpPr>
        <p:sp>
          <p:nvSpPr>
            <p:cNvPr id="5" name="TextBox 4"/>
            <p:cNvSpPr txBox="1"/>
            <p:nvPr/>
          </p:nvSpPr>
          <p:spPr>
            <a:xfrm>
              <a:off x="830733" y="5156957"/>
              <a:ext cx="1837503"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solidFill>
                    <a:schemeClr val="tx1"/>
                  </a:solidFill>
                </a:rPr>
                <a:t>Anglo-Saxon counting aids?</a:t>
              </a:r>
              <a:endParaRPr lang="en-GB" b="1" dirty="0">
                <a:solidFill>
                  <a:schemeClr val="tx1"/>
                </a:solidFill>
              </a:endParaRPr>
            </a:p>
          </p:txBody>
        </p:sp>
        <p:sp>
          <p:nvSpPr>
            <p:cNvPr id="9" name="TextBox 8"/>
            <p:cNvSpPr txBox="1"/>
            <p:nvPr/>
          </p:nvSpPr>
          <p:spPr>
            <a:xfrm>
              <a:off x="2171855" y="4607626"/>
              <a:ext cx="496381" cy="461665"/>
            </a:xfrm>
            <a:prstGeom prst="rect">
              <a:avLst/>
            </a:prstGeom>
            <a:solidFill>
              <a:srgbClr val="FFD937"/>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gr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728" y="2276871"/>
            <a:ext cx="4769000" cy="3440999"/>
          </a:xfrm>
          <a:prstGeom prst="rect">
            <a:avLst/>
          </a:prstGeom>
        </p:spPr>
      </p:pic>
    </p:spTree>
    <p:extLst>
      <p:ext uri="{BB962C8B-B14F-4D97-AF65-F5344CB8AC3E}">
        <p14:creationId xmlns:p14="http://schemas.microsoft.com/office/powerpoint/2010/main" val="31189210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2276872"/>
            <a:ext cx="5112568" cy="1107996"/>
          </a:xfrm>
          <a:prstGeom prst="rect">
            <a:avLst/>
          </a:prstGeom>
          <a:noFill/>
        </p:spPr>
        <p:txBody>
          <a:bodyPr wrap="square" lIns="91440" tIns="45720" rIns="91440" bIns="45720">
            <a:spAutoFit/>
          </a:bodyPr>
          <a:lstStyle/>
          <a:p>
            <a:pPr algn="ctr"/>
            <a:r>
              <a:rPr lang="en-US" sz="6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Vote now!</a:t>
            </a:r>
            <a:endParaRPr lang="en-US"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7238163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3198" y="476672"/>
            <a:ext cx="3995936" cy="523220"/>
          </a:xfrm>
          <a:prstGeom prst="rect">
            <a:avLst/>
          </a:prstGeom>
          <a:noFill/>
        </p:spPr>
        <p:txBody>
          <a:bodyPr wrap="square" rtlCol="0">
            <a:spAutoFit/>
          </a:bodyPr>
          <a:lstStyle/>
          <a:p>
            <a:r>
              <a:rPr lang="en-GB" sz="2800" b="1" dirty="0" smtClean="0"/>
              <a:t>Answer</a:t>
            </a:r>
            <a:endParaRPr lang="en-GB" sz="2800" b="1" dirty="0"/>
          </a:p>
        </p:txBody>
      </p:sp>
      <p:sp>
        <p:nvSpPr>
          <p:cNvPr id="3" name="TextBox 2"/>
          <p:cNvSpPr txBox="1"/>
          <p:nvPr/>
        </p:nvSpPr>
        <p:spPr>
          <a:xfrm>
            <a:off x="353198" y="1484784"/>
            <a:ext cx="4578842" cy="3847207"/>
          </a:xfrm>
          <a:prstGeom prst="rect">
            <a:avLst/>
          </a:prstGeom>
          <a:noFill/>
        </p:spPr>
        <p:txBody>
          <a:bodyPr wrap="square" rtlCol="0">
            <a:spAutoFit/>
          </a:bodyPr>
          <a:lstStyle/>
          <a:p>
            <a:pPr>
              <a:spcAft>
                <a:spcPts val="1200"/>
              </a:spcAft>
            </a:pPr>
            <a:r>
              <a:rPr lang="en-GB" sz="2400" b="1" dirty="0" smtClean="0"/>
              <a:t>They are Neolithic pot boilers</a:t>
            </a:r>
          </a:p>
          <a:p>
            <a:pPr>
              <a:spcAft>
                <a:spcPts val="1200"/>
              </a:spcAft>
            </a:pPr>
            <a:r>
              <a:rPr lang="en-GB" sz="2000" b="1" dirty="0" smtClean="0"/>
              <a:t>These flint stones were used in Neolithic times to heat water.  The stones were heated in a fire then dropped into the cooking water. Their cracked surface comes from the repeated heating and cooling. Although pottery was in use it would crack if placed on a fire to heat. </a:t>
            </a:r>
          </a:p>
          <a:p>
            <a:pPr>
              <a:spcAft>
                <a:spcPts val="1200"/>
              </a:spcAft>
            </a:pPr>
            <a:r>
              <a:rPr lang="en-GB" sz="2000" b="1" dirty="0" smtClean="0"/>
              <a:t>They were found in Wiltshire.</a:t>
            </a:r>
          </a:p>
        </p:txBody>
      </p:sp>
      <p:sp>
        <p:nvSpPr>
          <p:cNvPr id="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2040" y="2122652"/>
            <a:ext cx="3563888" cy="2571469"/>
          </a:xfrm>
          <a:prstGeom prst="rect">
            <a:avLst/>
          </a:prstGeom>
        </p:spPr>
      </p:pic>
      <p:sp>
        <p:nvSpPr>
          <p:cNvPr id="7" name="TextBox 6"/>
          <p:cNvSpPr txBox="1"/>
          <p:nvPr/>
        </p:nvSpPr>
        <p:spPr>
          <a:xfrm>
            <a:off x="1990414" y="455692"/>
            <a:ext cx="360752" cy="461665"/>
          </a:xfrm>
          <a:prstGeom prst="rect">
            <a:avLst/>
          </a:prstGeom>
          <a:solidFill>
            <a:srgbClr val="FF99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3</a:t>
            </a:r>
          </a:p>
        </p:txBody>
      </p:sp>
    </p:spTree>
    <p:extLst>
      <p:ext uri="{BB962C8B-B14F-4D97-AF65-F5344CB8AC3E}">
        <p14:creationId xmlns:p14="http://schemas.microsoft.com/office/powerpoint/2010/main" val="19926557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18485" r="20505"/>
          <a:stretch/>
        </p:blipFill>
        <p:spPr>
          <a:xfrm>
            <a:off x="2266845" y="188640"/>
            <a:ext cx="4184073" cy="6858000"/>
          </a:xfrm>
          <a:prstGeom prst="rect">
            <a:avLst/>
          </a:prstGeom>
          <a:noFill/>
        </p:spPr>
      </p:pic>
      <p:sp>
        <p:nvSpPr>
          <p:cNvPr id="3" name="TextBox 2"/>
          <p:cNvSpPr txBox="1"/>
          <p:nvPr/>
        </p:nvSpPr>
        <p:spPr>
          <a:xfrm>
            <a:off x="353198" y="476672"/>
            <a:ext cx="3995936" cy="523220"/>
          </a:xfrm>
          <a:prstGeom prst="rect">
            <a:avLst/>
          </a:prstGeom>
          <a:noFill/>
        </p:spPr>
        <p:txBody>
          <a:bodyPr wrap="square" rtlCol="0">
            <a:spAutoFit/>
          </a:bodyPr>
          <a:lstStyle/>
          <a:p>
            <a:r>
              <a:rPr lang="en-GB" sz="2800" b="1" dirty="0" smtClean="0"/>
              <a:t>What is this object?</a:t>
            </a:r>
            <a:endParaRPr lang="en-GB" sz="2800" b="1" dirty="0"/>
          </a:p>
        </p:txBody>
      </p:sp>
      <p:grpSp>
        <p:nvGrpSpPr>
          <p:cNvPr id="12" name="Group 11"/>
          <p:cNvGrpSpPr/>
          <p:nvPr/>
        </p:nvGrpSpPr>
        <p:grpSpPr>
          <a:xfrm>
            <a:off x="1043608" y="1196752"/>
            <a:ext cx="2304256" cy="1465355"/>
            <a:chOff x="1043608" y="1196752"/>
            <a:chExt cx="2304256" cy="1465355"/>
          </a:xfrm>
        </p:grpSpPr>
        <p:sp>
          <p:nvSpPr>
            <p:cNvPr id="4" name="TextBox 3"/>
            <p:cNvSpPr txBox="1"/>
            <p:nvPr/>
          </p:nvSpPr>
          <p:spPr>
            <a:xfrm>
              <a:off x="1045987" y="1738777"/>
              <a:ext cx="2301877"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Medieval cooking tongs </a:t>
              </a:r>
              <a:r>
                <a:rPr lang="en-GB" dirty="0" smtClean="0"/>
                <a:t>for lifting and turning food.</a:t>
              </a:r>
              <a:endParaRPr lang="en-GB" dirty="0"/>
            </a:p>
          </p:txBody>
        </p:sp>
        <p:sp>
          <p:nvSpPr>
            <p:cNvPr id="7" name="TextBox 6"/>
            <p:cNvSpPr txBox="1"/>
            <p:nvPr/>
          </p:nvSpPr>
          <p:spPr>
            <a:xfrm>
              <a:off x="1043608" y="1196752"/>
              <a:ext cx="432048" cy="461665"/>
            </a:xfrm>
            <a:prstGeom prst="rect">
              <a:avLst/>
            </a:prstGeom>
            <a:solidFill>
              <a:srgbClr val="92D05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smtClean="0"/>
                <a:t>1</a:t>
              </a:r>
              <a:endParaRPr lang="en-GB" sz="2400" b="1" dirty="0"/>
            </a:p>
          </p:txBody>
        </p:sp>
      </p:grpSp>
      <p:sp>
        <p:nvSpPr>
          <p:cNvPr id="6" name="TextBox 5"/>
          <p:cNvSpPr txBox="1"/>
          <p:nvPr/>
        </p:nvSpPr>
        <p:spPr>
          <a:xfrm>
            <a:off x="5724128" y="2526970"/>
            <a:ext cx="3109129"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Anglo-Saxon Girdle-hanger</a:t>
            </a:r>
            <a:r>
              <a:rPr lang="en-GB" b="1" dirty="0"/>
              <a:t>,</a:t>
            </a:r>
            <a:r>
              <a:rPr lang="en-GB" b="1" dirty="0" smtClean="0"/>
              <a:t> 6th </a:t>
            </a:r>
            <a:r>
              <a:rPr lang="en-GB" b="1" dirty="0"/>
              <a:t>century AD</a:t>
            </a:r>
            <a:endParaRPr lang="en-GB" dirty="0"/>
          </a:p>
          <a:p>
            <a:r>
              <a:rPr lang="en-GB" dirty="0" smtClean="0"/>
              <a:t>Worn </a:t>
            </a:r>
            <a:r>
              <a:rPr lang="en-GB" dirty="0"/>
              <a:t>hanging from </a:t>
            </a:r>
            <a:r>
              <a:rPr lang="en-GB" dirty="0" smtClean="0"/>
              <a:t>around the waist to </a:t>
            </a:r>
            <a:r>
              <a:rPr lang="en-GB" dirty="0"/>
              <a:t>show that </a:t>
            </a:r>
            <a:r>
              <a:rPr lang="en-GB" dirty="0" smtClean="0"/>
              <a:t>a woman was in charge of the house. </a:t>
            </a:r>
            <a:endParaRPr lang="en-GB" dirty="0"/>
          </a:p>
        </p:txBody>
      </p:sp>
      <p:sp>
        <p:nvSpPr>
          <p:cNvPr id="8" name="TextBox 7"/>
          <p:cNvSpPr txBox="1"/>
          <p:nvPr/>
        </p:nvSpPr>
        <p:spPr>
          <a:xfrm>
            <a:off x="5729598" y="1969610"/>
            <a:ext cx="432048" cy="461665"/>
          </a:xfrm>
          <a:prstGeom prst="rect">
            <a:avLst/>
          </a:prstGeom>
          <a:solidFill>
            <a:srgbClr val="FFD937"/>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grpSp>
        <p:nvGrpSpPr>
          <p:cNvPr id="10" name="Group 9"/>
          <p:cNvGrpSpPr/>
          <p:nvPr/>
        </p:nvGrpSpPr>
        <p:grpSpPr>
          <a:xfrm>
            <a:off x="613939" y="4149080"/>
            <a:ext cx="2175226" cy="1749657"/>
            <a:chOff x="6717254" y="1579984"/>
            <a:chExt cx="2175226" cy="1749657"/>
          </a:xfrm>
        </p:grpSpPr>
        <p:sp>
          <p:nvSpPr>
            <p:cNvPr id="5" name="TextBox 4"/>
            <p:cNvSpPr txBox="1"/>
            <p:nvPr/>
          </p:nvSpPr>
          <p:spPr>
            <a:xfrm>
              <a:off x="6732240" y="2129312"/>
              <a:ext cx="216024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1930s street trader’s clappers </a:t>
              </a:r>
              <a:r>
                <a:rPr lang="en-GB" dirty="0" smtClean="0"/>
                <a:t>Used to attract customers. </a:t>
              </a:r>
              <a:endParaRPr lang="en-GB" b="1" dirty="0">
                <a:solidFill>
                  <a:schemeClr val="tx2">
                    <a:lumMod val="60000"/>
                    <a:lumOff val="40000"/>
                  </a:schemeClr>
                </a:solidFill>
              </a:endParaRPr>
            </a:p>
          </p:txBody>
        </p:sp>
        <p:sp>
          <p:nvSpPr>
            <p:cNvPr id="9" name="TextBox 8"/>
            <p:cNvSpPr txBox="1"/>
            <p:nvPr/>
          </p:nvSpPr>
          <p:spPr>
            <a:xfrm>
              <a:off x="6717254" y="1579984"/>
              <a:ext cx="432048" cy="461665"/>
            </a:xfrm>
            <a:prstGeom prst="rect">
              <a:avLst/>
            </a:prstGeom>
            <a:solidFill>
              <a:srgbClr val="FF99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3</a:t>
              </a:r>
            </a:p>
          </p:txBody>
        </p:sp>
      </p:grpSp>
    </p:spTree>
    <p:extLst>
      <p:ext uri="{BB962C8B-B14F-4D97-AF65-F5344CB8AC3E}">
        <p14:creationId xmlns:p14="http://schemas.microsoft.com/office/powerpoint/2010/main" val="10665737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allots 1"/>
          <p:cNvPicPr>
            <a:picLocks noChangeAspect="1" noChangeArrowheads="1"/>
          </p:cNvPicPr>
          <p:nvPr/>
        </p:nvPicPr>
        <p:blipFill>
          <a:blip r:embed="rId2">
            <a:extLst>
              <a:ext uri="{28A0092B-C50C-407E-A947-70E740481C1C}">
                <a14:useLocalDpi xmlns:a14="http://schemas.microsoft.com/office/drawing/2010/main" val="0"/>
              </a:ext>
            </a:extLst>
          </a:blip>
          <a:srcRect l="5400" t="10201" r="9599" b="10001"/>
          <a:stretch>
            <a:fillRect/>
          </a:stretch>
        </p:blipFill>
        <p:spPr bwMode="auto">
          <a:xfrm>
            <a:off x="1475656" y="1124744"/>
            <a:ext cx="5785992" cy="4050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25864" y="476672"/>
            <a:ext cx="5122199" cy="523220"/>
          </a:xfrm>
          <a:prstGeom prst="rect">
            <a:avLst/>
          </a:prstGeom>
          <a:noFill/>
        </p:spPr>
        <p:txBody>
          <a:bodyPr wrap="square" rtlCol="0">
            <a:spAutoFit/>
          </a:bodyPr>
          <a:lstStyle/>
          <a:p>
            <a:r>
              <a:rPr lang="en-GB" sz="2800" b="1" dirty="0" smtClean="0"/>
              <a:t>What are these objects?</a:t>
            </a:r>
            <a:endParaRPr lang="en-GB" sz="2800" b="1" dirty="0"/>
          </a:p>
        </p:txBody>
      </p:sp>
      <p:sp>
        <p:nvSpPr>
          <p:cNvPr id="4" name="TextBox 3"/>
          <p:cNvSpPr txBox="1"/>
          <p:nvPr/>
        </p:nvSpPr>
        <p:spPr>
          <a:xfrm>
            <a:off x="171804" y="5178369"/>
            <a:ext cx="8144612" cy="523220"/>
          </a:xfrm>
          <a:prstGeom prst="rect">
            <a:avLst/>
          </a:prstGeom>
          <a:noFill/>
        </p:spPr>
        <p:txBody>
          <a:bodyPr wrap="square" rtlCol="0">
            <a:spAutoFit/>
          </a:bodyPr>
          <a:lstStyle/>
          <a:p>
            <a:r>
              <a:rPr lang="en-GB" sz="2800" b="1" dirty="0" smtClean="0"/>
              <a:t>Read the three explanations then decide…</a:t>
            </a:r>
            <a:endParaRPr lang="en-GB" sz="2800" b="1" dirty="0"/>
          </a:p>
        </p:txBody>
      </p:sp>
    </p:spTree>
    <p:extLst>
      <p:ext uri="{BB962C8B-B14F-4D97-AF65-F5344CB8AC3E}">
        <p14:creationId xmlns:p14="http://schemas.microsoft.com/office/powerpoint/2010/main" val="31977149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2276872"/>
            <a:ext cx="5112568" cy="1107996"/>
          </a:xfrm>
          <a:prstGeom prst="rect">
            <a:avLst/>
          </a:prstGeom>
          <a:noFill/>
        </p:spPr>
        <p:txBody>
          <a:bodyPr wrap="square" lIns="91440" tIns="45720" rIns="91440" bIns="45720">
            <a:spAutoFit/>
          </a:bodyPr>
          <a:lstStyle/>
          <a:p>
            <a:pPr algn="ctr"/>
            <a:r>
              <a:rPr lang="en-US" sz="6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Vote now!</a:t>
            </a:r>
            <a:endParaRPr lang="en-US"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8767543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3198" y="476672"/>
            <a:ext cx="3995936" cy="523220"/>
          </a:xfrm>
          <a:prstGeom prst="rect">
            <a:avLst/>
          </a:prstGeom>
          <a:noFill/>
        </p:spPr>
        <p:txBody>
          <a:bodyPr wrap="square" rtlCol="0">
            <a:spAutoFit/>
          </a:bodyPr>
          <a:lstStyle/>
          <a:p>
            <a:r>
              <a:rPr lang="en-GB" sz="2800" b="1" dirty="0" smtClean="0"/>
              <a:t>Answer</a:t>
            </a:r>
            <a:endParaRPr lang="en-GB" sz="2800" b="1" dirty="0"/>
          </a:p>
        </p:txBody>
      </p:sp>
      <p:sp>
        <p:nvSpPr>
          <p:cNvPr id="3" name="TextBox 2"/>
          <p:cNvSpPr txBox="1"/>
          <p:nvPr/>
        </p:nvSpPr>
        <p:spPr>
          <a:xfrm>
            <a:off x="467544" y="1484784"/>
            <a:ext cx="7920880" cy="4093428"/>
          </a:xfrm>
          <a:prstGeom prst="rect">
            <a:avLst/>
          </a:prstGeom>
          <a:noFill/>
        </p:spPr>
        <p:txBody>
          <a:bodyPr wrap="square" rtlCol="0">
            <a:spAutoFit/>
          </a:bodyPr>
          <a:lstStyle/>
          <a:p>
            <a:r>
              <a:rPr lang="en-GB" sz="2400" b="1" dirty="0"/>
              <a:t>Girdle-hanger</a:t>
            </a:r>
          </a:p>
          <a:p>
            <a:pPr>
              <a:spcAft>
                <a:spcPts val="1200"/>
              </a:spcAft>
            </a:pPr>
            <a:r>
              <a:rPr lang="en-GB" sz="2400" b="1" dirty="0"/>
              <a:t>From: </a:t>
            </a:r>
            <a:r>
              <a:rPr lang="en-GB" sz="2400" b="1" dirty="0" err="1"/>
              <a:t>Searby</a:t>
            </a:r>
            <a:r>
              <a:rPr lang="en-GB" sz="2400" b="1" dirty="0"/>
              <a:t>, Lincolnshire</a:t>
            </a:r>
            <a:br>
              <a:rPr lang="en-GB" sz="2400" b="1" dirty="0"/>
            </a:br>
            <a:r>
              <a:rPr lang="en-GB" sz="2400" b="1" dirty="0"/>
              <a:t>Date: 6th century AD</a:t>
            </a:r>
            <a:endParaRPr lang="en-GB" sz="2400" dirty="0"/>
          </a:p>
          <a:p>
            <a:r>
              <a:rPr lang="en-GB" sz="2000" dirty="0"/>
              <a:t>Strange-looking objects like these are mainly found in the graves of well-off Anglo-Saxon women. They were probably worn hanging from the woman's belt, or girdle, to show that she was in charge of the house. It was a woman's job to supervise servants and ensure the smooth-running of her household.</a:t>
            </a:r>
          </a:p>
          <a:p>
            <a:r>
              <a:rPr lang="en-GB" sz="2000" dirty="0"/>
              <a:t>This girdle-hanger is decorated at the top with two bird or animal heads with beady eyes. The long paddle-like 'keys' on each side </a:t>
            </a:r>
            <a:r>
              <a:rPr lang="en-GB" sz="2000" dirty="0" smtClean="0"/>
              <a:t>probably show </a:t>
            </a:r>
            <a:r>
              <a:rPr lang="en-GB" sz="2000" dirty="0"/>
              <a:t>that she had the keys to the </a:t>
            </a:r>
            <a:r>
              <a:rPr lang="en-GB" sz="2000" dirty="0" smtClean="0"/>
              <a:t>house.</a:t>
            </a:r>
            <a:endParaRPr lang="en-GB" sz="2000" dirty="0"/>
          </a:p>
          <a:p>
            <a:endParaRPr lang="en-GB" dirty="0"/>
          </a:p>
        </p:txBody>
      </p:sp>
      <p:sp>
        <p:nvSpPr>
          <p:cNvPr id="4" name="TextBox 3"/>
          <p:cNvSpPr txBox="1"/>
          <p:nvPr/>
        </p:nvSpPr>
        <p:spPr>
          <a:xfrm>
            <a:off x="1990414" y="507449"/>
            <a:ext cx="360752" cy="461665"/>
          </a:xfrm>
          <a:prstGeom prst="rect">
            <a:avLst/>
          </a:prstGeom>
          <a:solidFill>
            <a:srgbClr val="FFD937"/>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18485" r="20505"/>
          <a:stretch/>
        </p:blipFill>
        <p:spPr>
          <a:xfrm>
            <a:off x="4928404" y="1"/>
            <a:ext cx="1736091" cy="2845580"/>
          </a:xfrm>
          <a:prstGeom prst="rect">
            <a:avLst/>
          </a:prstGeom>
          <a:noFill/>
        </p:spPr>
      </p:pic>
    </p:spTree>
    <p:extLst>
      <p:ext uri="{BB962C8B-B14F-4D97-AF65-F5344CB8AC3E}">
        <p14:creationId xmlns:p14="http://schemas.microsoft.com/office/powerpoint/2010/main" val="34805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865" y="476672"/>
            <a:ext cx="4349134" cy="523220"/>
          </a:xfrm>
          <a:prstGeom prst="rect">
            <a:avLst/>
          </a:prstGeom>
          <a:noFill/>
        </p:spPr>
        <p:txBody>
          <a:bodyPr wrap="square" rtlCol="0">
            <a:spAutoFit/>
          </a:bodyPr>
          <a:lstStyle/>
          <a:p>
            <a:r>
              <a:rPr lang="en-GB" sz="2800" b="1" dirty="0" smtClean="0"/>
              <a:t>Are these objects…</a:t>
            </a:r>
            <a:endParaRPr lang="en-GB" sz="2800" b="1" dirty="0"/>
          </a:p>
        </p:txBody>
      </p:sp>
      <p:sp>
        <p:nvSpPr>
          <p:cNvPr id="4" name="TextBox 3"/>
          <p:cNvSpPr txBox="1"/>
          <p:nvPr/>
        </p:nvSpPr>
        <p:spPr>
          <a:xfrm>
            <a:off x="6300192" y="3249490"/>
            <a:ext cx="1867451"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Ancient Greek voting ballots?</a:t>
            </a:r>
            <a:endParaRPr lang="en-GB" b="1" dirty="0"/>
          </a:p>
        </p:txBody>
      </p:sp>
      <p:sp>
        <p:nvSpPr>
          <p:cNvPr id="7" name="TextBox 6"/>
          <p:cNvSpPr txBox="1"/>
          <p:nvPr/>
        </p:nvSpPr>
        <p:spPr>
          <a:xfrm>
            <a:off x="6300192" y="2736690"/>
            <a:ext cx="360752" cy="461665"/>
          </a:xfrm>
          <a:prstGeom prst="rect">
            <a:avLst/>
          </a:prstGeom>
          <a:solidFill>
            <a:srgbClr val="FFD937"/>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grpSp>
        <p:nvGrpSpPr>
          <p:cNvPr id="2" name="Group 1"/>
          <p:cNvGrpSpPr/>
          <p:nvPr/>
        </p:nvGrpSpPr>
        <p:grpSpPr>
          <a:xfrm>
            <a:off x="2553643" y="1124744"/>
            <a:ext cx="2681182" cy="1166122"/>
            <a:chOff x="143603" y="1325033"/>
            <a:chExt cx="2681182" cy="1166122"/>
          </a:xfrm>
        </p:grpSpPr>
        <p:sp>
          <p:nvSpPr>
            <p:cNvPr id="6" name="TextBox 5"/>
            <p:cNvSpPr txBox="1"/>
            <p:nvPr/>
          </p:nvSpPr>
          <p:spPr>
            <a:xfrm>
              <a:off x="143603" y="1844824"/>
              <a:ext cx="2681182"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Parts of an Iron Age war chariot’s harness?</a:t>
              </a:r>
              <a:endParaRPr lang="en-GB" b="1" dirty="0"/>
            </a:p>
          </p:txBody>
        </p:sp>
        <p:sp>
          <p:nvSpPr>
            <p:cNvPr id="8" name="TextBox 7"/>
            <p:cNvSpPr txBox="1"/>
            <p:nvPr/>
          </p:nvSpPr>
          <p:spPr>
            <a:xfrm>
              <a:off x="1835696" y="1325033"/>
              <a:ext cx="432048" cy="461665"/>
            </a:xfrm>
            <a:prstGeom prst="rect">
              <a:avLst/>
            </a:prstGeom>
            <a:solidFill>
              <a:srgbClr val="92D05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smtClean="0"/>
                <a:t>1</a:t>
              </a:r>
              <a:endParaRPr lang="en-GB" sz="2400" b="1" dirty="0"/>
            </a:p>
          </p:txBody>
        </p:sp>
      </p:grpSp>
      <p:grpSp>
        <p:nvGrpSpPr>
          <p:cNvPr id="14" name="Group 13"/>
          <p:cNvGrpSpPr/>
          <p:nvPr/>
        </p:nvGrpSpPr>
        <p:grpSpPr>
          <a:xfrm>
            <a:off x="209647" y="3444225"/>
            <a:ext cx="2293107" cy="1472659"/>
            <a:chOff x="902741" y="4607628"/>
            <a:chExt cx="2293107" cy="1472659"/>
          </a:xfrm>
        </p:grpSpPr>
        <p:sp>
          <p:nvSpPr>
            <p:cNvPr id="5" name="TextBox 4"/>
            <p:cNvSpPr txBox="1"/>
            <p:nvPr/>
          </p:nvSpPr>
          <p:spPr>
            <a:xfrm>
              <a:off x="902741" y="5156957"/>
              <a:ext cx="2293107"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b="1" dirty="0" smtClean="0">
                  <a:solidFill>
                    <a:schemeClr val="tx1"/>
                  </a:solidFill>
                </a:rPr>
                <a:t>Pulley wheels from one of Titanic’s lifeboat davits?</a:t>
              </a:r>
              <a:endParaRPr lang="en-GB" b="1" dirty="0">
                <a:solidFill>
                  <a:schemeClr val="tx1"/>
                </a:solidFill>
              </a:endParaRPr>
            </a:p>
          </p:txBody>
        </p:sp>
        <p:sp>
          <p:nvSpPr>
            <p:cNvPr id="9" name="TextBox 8"/>
            <p:cNvSpPr txBox="1"/>
            <p:nvPr/>
          </p:nvSpPr>
          <p:spPr>
            <a:xfrm>
              <a:off x="2699467" y="4607628"/>
              <a:ext cx="496381" cy="461665"/>
            </a:xfrm>
            <a:prstGeom prst="rect">
              <a:avLst/>
            </a:prstGeom>
            <a:solidFill>
              <a:srgbClr val="FF99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3</a:t>
              </a:r>
            </a:p>
          </p:txBody>
        </p:sp>
      </p:grpSp>
      <p:pic>
        <p:nvPicPr>
          <p:cNvPr id="1026" name="Picture 2" descr="Ballots 1"/>
          <p:cNvPicPr>
            <a:picLocks noChangeAspect="1" noChangeArrowheads="1"/>
          </p:cNvPicPr>
          <p:nvPr/>
        </p:nvPicPr>
        <p:blipFill>
          <a:blip r:embed="rId2">
            <a:extLst>
              <a:ext uri="{28A0092B-C50C-407E-A947-70E740481C1C}">
                <a14:useLocalDpi xmlns:a14="http://schemas.microsoft.com/office/drawing/2010/main" val="0"/>
              </a:ext>
            </a:extLst>
          </a:blip>
          <a:srcRect l="5400" t="10201" r="9599" b="10001"/>
          <a:stretch>
            <a:fillRect/>
          </a:stretch>
        </p:blipFill>
        <p:spPr bwMode="auto">
          <a:xfrm>
            <a:off x="2592145" y="2420888"/>
            <a:ext cx="3565708" cy="2495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50063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2276872"/>
            <a:ext cx="5112568" cy="1107996"/>
          </a:xfrm>
          <a:prstGeom prst="rect">
            <a:avLst/>
          </a:prstGeom>
          <a:noFill/>
        </p:spPr>
        <p:txBody>
          <a:bodyPr wrap="square" lIns="91440" tIns="45720" rIns="91440" bIns="45720">
            <a:spAutoFit/>
          </a:bodyPr>
          <a:lstStyle/>
          <a:p>
            <a:pPr algn="ctr"/>
            <a:r>
              <a:rPr lang="en-US" sz="6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Vote now!</a:t>
            </a:r>
            <a:endParaRPr lang="en-US"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1561084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3198" y="476672"/>
            <a:ext cx="3995936" cy="523220"/>
          </a:xfrm>
          <a:prstGeom prst="rect">
            <a:avLst/>
          </a:prstGeom>
          <a:noFill/>
        </p:spPr>
        <p:txBody>
          <a:bodyPr wrap="square" rtlCol="0">
            <a:spAutoFit/>
          </a:bodyPr>
          <a:lstStyle/>
          <a:p>
            <a:r>
              <a:rPr lang="en-GB" sz="2800" b="1" dirty="0" smtClean="0"/>
              <a:t>Answer</a:t>
            </a:r>
            <a:endParaRPr lang="en-GB" sz="2800" b="1" dirty="0"/>
          </a:p>
        </p:txBody>
      </p:sp>
      <p:sp>
        <p:nvSpPr>
          <p:cNvPr id="3" name="TextBox 2"/>
          <p:cNvSpPr txBox="1"/>
          <p:nvPr/>
        </p:nvSpPr>
        <p:spPr>
          <a:xfrm>
            <a:off x="467544" y="1484784"/>
            <a:ext cx="7920880" cy="2154436"/>
          </a:xfrm>
          <a:prstGeom prst="rect">
            <a:avLst/>
          </a:prstGeom>
          <a:noFill/>
        </p:spPr>
        <p:txBody>
          <a:bodyPr wrap="square" rtlCol="0">
            <a:spAutoFit/>
          </a:bodyPr>
          <a:lstStyle/>
          <a:p>
            <a:pPr>
              <a:spcAft>
                <a:spcPts val="1200"/>
              </a:spcAft>
            </a:pPr>
            <a:r>
              <a:rPr lang="en-GB" sz="2400" b="1" dirty="0" smtClean="0"/>
              <a:t>They are Greek voting ballots</a:t>
            </a:r>
          </a:p>
          <a:p>
            <a:r>
              <a:rPr lang="en-GB" sz="2000" dirty="0"/>
              <a:t>In Greek courts each juror (only men) was issued with two slightly different bronze tokens which were used </a:t>
            </a:r>
            <a:r>
              <a:rPr lang="en-GB" sz="2000" dirty="0" smtClean="0"/>
              <a:t>for giving their verdict at the end of the trial.  They were small enough to be concealed in the hand so other people in the court could not see which token was given in to record their verdict. </a:t>
            </a:r>
            <a:endParaRPr lang="en-GB" sz="2000" dirty="0"/>
          </a:p>
        </p:txBody>
      </p:sp>
      <p:sp>
        <p:nvSpPr>
          <p:cNvPr id="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049" name="Picture 1" descr="Ballots 1"/>
          <p:cNvPicPr>
            <a:picLocks noChangeAspect="1" noChangeArrowheads="1"/>
          </p:cNvPicPr>
          <p:nvPr/>
        </p:nvPicPr>
        <p:blipFill>
          <a:blip r:embed="rId2">
            <a:extLst>
              <a:ext uri="{28A0092B-C50C-407E-A947-70E740481C1C}">
                <a14:useLocalDpi xmlns:a14="http://schemas.microsoft.com/office/drawing/2010/main" val="0"/>
              </a:ext>
            </a:extLst>
          </a:blip>
          <a:srcRect l="5400" t="10201" r="9599" b="10001"/>
          <a:stretch>
            <a:fillRect/>
          </a:stretch>
        </p:blipFill>
        <p:spPr bwMode="auto">
          <a:xfrm>
            <a:off x="3131840" y="3783310"/>
            <a:ext cx="3168352" cy="221784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990414" y="507449"/>
            <a:ext cx="360752" cy="461665"/>
          </a:xfrm>
          <a:prstGeom prst="rect">
            <a:avLst/>
          </a:prstGeom>
          <a:solidFill>
            <a:srgbClr val="FFD937"/>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spTree>
    <p:extLst>
      <p:ext uri="{BB962C8B-B14F-4D97-AF65-F5344CB8AC3E}">
        <p14:creationId xmlns:p14="http://schemas.microsoft.com/office/powerpoint/2010/main" val="3016498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865" y="476672"/>
            <a:ext cx="4349134" cy="523220"/>
          </a:xfrm>
          <a:prstGeom prst="rect">
            <a:avLst/>
          </a:prstGeom>
          <a:noFill/>
        </p:spPr>
        <p:txBody>
          <a:bodyPr wrap="square" rtlCol="0">
            <a:spAutoFit/>
          </a:bodyPr>
          <a:lstStyle/>
          <a:p>
            <a:r>
              <a:rPr lang="en-GB" sz="2800" b="1" dirty="0" smtClean="0"/>
              <a:t>What is this object?</a:t>
            </a:r>
            <a:endParaRPr lang="en-GB" sz="2800" b="1" dirty="0"/>
          </a:p>
        </p:txBody>
      </p:sp>
      <p:sp>
        <p:nvSpPr>
          <p:cNvPr id="7" name="TextBox 6"/>
          <p:cNvSpPr txBox="1"/>
          <p:nvPr/>
        </p:nvSpPr>
        <p:spPr>
          <a:xfrm>
            <a:off x="5993119" y="2830343"/>
            <a:ext cx="360752" cy="461665"/>
          </a:xfrm>
          <a:prstGeom prst="rect">
            <a:avLst/>
          </a:prstGeom>
          <a:solidFill>
            <a:srgbClr val="FFFFCC"/>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927762" y="2341555"/>
            <a:ext cx="6467946" cy="2451125"/>
          </a:xfrm>
          <a:prstGeom prst="rect">
            <a:avLst/>
          </a:prstGeom>
        </p:spPr>
      </p:pic>
      <p:sp>
        <p:nvSpPr>
          <p:cNvPr id="12" name="TextBox 11"/>
          <p:cNvSpPr txBox="1"/>
          <p:nvPr/>
        </p:nvSpPr>
        <p:spPr>
          <a:xfrm>
            <a:off x="171804" y="1676180"/>
            <a:ext cx="3536100" cy="1384995"/>
          </a:xfrm>
          <a:prstGeom prst="rect">
            <a:avLst/>
          </a:prstGeom>
          <a:noFill/>
        </p:spPr>
        <p:txBody>
          <a:bodyPr wrap="square" rtlCol="0">
            <a:spAutoFit/>
          </a:bodyPr>
          <a:lstStyle/>
          <a:p>
            <a:r>
              <a:rPr lang="en-GB" sz="2800" b="1" dirty="0"/>
              <a:t>L</a:t>
            </a:r>
            <a:r>
              <a:rPr lang="en-GB" sz="2800" b="1" dirty="0" smtClean="0"/>
              <a:t>isten to the three explanations then decide…</a:t>
            </a:r>
            <a:endParaRPr lang="en-GB" sz="2800" b="1" dirty="0"/>
          </a:p>
        </p:txBody>
      </p:sp>
    </p:spTree>
    <p:extLst>
      <p:ext uri="{BB962C8B-B14F-4D97-AF65-F5344CB8AC3E}">
        <p14:creationId xmlns:p14="http://schemas.microsoft.com/office/powerpoint/2010/main" val="14147030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865" y="476672"/>
            <a:ext cx="4349134" cy="523220"/>
          </a:xfrm>
          <a:prstGeom prst="rect">
            <a:avLst/>
          </a:prstGeom>
          <a:noFill/>
        </p:spPr>
        <p:txBody>
          <a:bodyPr wrap="square" rtlCol="0">
            <a:spAutoFit/>
          </a:bodyPr>
          <a:lstStyle/>
          <a:p>
            <a:r>
              <a:rPr lang="en-GB" sz="2800" b="1" dirty="0" smtClean="0"/>
              <a:t>Is this object…</a:t>
            </a:r>
            <a:endParaRPr lang="en-GB" sz="2800" b="1" dirty="0"/>
          </a:p>
        </p:txBody>
      </p:sp>
      <p:sp>
        <p:nvSpPr>
          <p:cNvPr id="4" name="TextBox 3"/>
          <p:cNvSpPr txBox="1"/>
          <p:nvPr/>
        </p:nvSpPr>
        <p:spPr>
          <a:xfrm>
            <a:off x="6521993" y="2461012"/>
            <a:ext cx="2304255"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An elaborate bubble blower used by a 1930s street entertainer?</a:t>
            </a:r>
            <a:endParaRPr lang="en-GB" b="1" dirty="0"/>
          </a:p>
        </p:txBody>
      </p:sp>
      <p:sp>
        <p:nvSpPr>
          <p:cNvPr id="7" name="TextBox 6"/>
          <p:cNvSpPr txBox="1"/>
          <p:nvPr/>
        </p:nvSpPr>
        <p:spPr>
          <a:xfrm>
            <a:off x="5993119" y="2830343"/>
            <a:ext cx="360752" cy="461665"/>
          </a:xfrm>
          <a:prstGeom prst="rect">
            <a:avLst/>
          </a:prstGeom>
          <a:solidFill>
            <a:srgbClr val="FFD937"/>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2</a:t>
            </a:r>
          </a:p>
        </p:txBody>
      </p:sp>
      <p:grpSp>
        <p:nvGrpSpPr>
          <p:cNvPr id="16" name="Group 15"/>
          <p:cNvGrpSpPr/>
          <p:nvPr/>
        </p:nvGrpSpPr>
        <p:grpSpPr>
          <a:xfrm>
            <a:off x="651070" y="2042900"/>
            <a:ext cx="2376264" cy="646331"/>
            <a:chOff x="-466181" y="1729421"/>
            <a:chExt cx="2376264" cy="646331"/>
          </a:xfrm>
          <a:solidFill>
            <a:srgbClr val="92D050"/>
          </a:solidFill>
        </p:grpSpPr>
        <p:sp>
          <p:nvSpPr>
            <p:cNvPr id="6" name="TextBox 5"/>
            <p:cNvSpPr txBox="1"/>
            <p:nvPr/>
          </p:nvSpPr>
          <p:spPr>
            <a:xfrm>
              <a:off x="109883" y="1729421"/>
              <a:ext cx="1800200" cy="646331"/>
            </a:xfrm>
            <a:prstGeom prst="rect">
              <a:avLst/>
            </a:prstGeom>
            <a:no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t>A 1930s carpet beater?</a:t>
              </a:r>
              <a:endParaRPr lang="en-GB" b="1" dirty="0"/>
            </a:p>
          </p:txBody>
        </p:sp>
        <p:sp>
          <p:nvSpPr>
            <p:cNvPr id="8" name="TextBox 7"/>
            <p:cNvSpPr txBox="1"/>
            <p:nvPr/>
          </p:nvSpPr>
          <p:spPr>
            <a:xfrm>
              <a:off x="-466181" y="1867393"/>
              <a:ext cx="432048" cy="461665"/>
            </a:xfrm>
            <a:prstGeom prst="rect">
              <a:avLst/>
            </a:prstGeom>
            <a:grpFill/>
          </p:spPr>
          <p:style>
            <a:lnRef idx="2">
              <a:schemeClr val="accent1"/>
            </a:lnRef>
            <a:fillRef idx="1">
              <a:schemeClr val="lt1"/>
            </a:fillRef>
            <a:effectRef idx="0">
              <a:schemeClr val="accent1"/>
            </a:effectRef>
            <a:fontRef idx="minor">
              <a:schemeClr val="dk1"/>
            </a:fontRef>
          </p:style>
          <p:txBody>
            <a:bodyPr wrap="square" rtlCol="0">
              <a:spAutoFit/>
            </a:bodyPr>
            <a:lstStyle/>
            <a:p>
              <a:pPr algn="r"/>
              <a:r>
                <a:rPr lang="en-GB" sz="2400" b="1" dirty="0" smtClean="0"/>
                <a:t>1</a:t>
              </a:r>
              <a:endParaRPr lang="en-GB" sz="2400" b="1" dirty="0"/>
            </a:p>
          </p:txBody>
        </p:sp>
      </p:grpSp>
      <p:grpSp>
        <p:nvGrpSpPr>
          <p:cNvPr id="14" name="Group 13"/>
          <p:cNvGrpSpPr/>
          <p:nvPr/>
        </p:nvGrpSpPr>
        <p:grpSpPr>
          <a:xfrm>
            <a:off x="867094" y="3575511"/>
            <a:ext cx="2199750" cy="1754326"/>
            <a:chOff x="75664" y="5156957"/>
            <a:chExt cx="2199750" cy="1754326"/>
          </a:xfrm>
        </p:grpSpPr>
        <p:sp>
          <p:nvSpPr>
            <p:cNvPr id="5" name="TextBox 4"/>
            <p:cNvSpPr txBox="1"/>
            <p:nvPr/>
          </p:nvSpPr>
          <p:spPr>
            <a:xfrm>
              <a:off x="636595" y="5156957"/>
              <a:ext cx="1638819"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solidFill>
                    <a:schemeClr val="tx1"/>
                  </a:solidFill>
                </a:rPr>
                <a:t>A 1930s implement for holding bread over an open fire to toast it?</a:t>
              </a:r>
              <a:endParaRPr lang="en-GB" b="1" dirty="0">
                <a:solidFill>
                  <a:schemeClr val="tx1"/>
                </a:solidFill>
              </a:endParaRPr>
            </a:p>
          </p:txBody>
        </p:sp>
        <p:sp>
          <p:nvSpPr>
            <p:cNvPr id="9" name="TextBox 8"/>
            <p:cNvSpPr txBox="1"/>
            <p:nvPr/>
          </p:nvSpPr>
          <p:spPr>
            <a:xfrm>
              <a:off x="75664" y="5156957"/>
              <a:ext cx="453574" cy="461665"/>
            </a:xfrm>
            <a:prstGeom prst="rect">
              <a:avLst/>
            </a:prstGeom>
            <a:solidFill>
              <a:srgbClr val="FF99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a:t>3</a:t>
              </a:r>
            </a:p>
          </p:txBody>
        </p:sp>
      </p:gr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411461" y="2341556"/>
            <a:ext cx="6467946" cy="2451125"/>
          </a:xfrm>
          <a:prstGeom prst="rect">
            <a:avLst/>
          </a:prstGeom>
        </p:spPr>
      </p:pic>
    </p:spTree>
    <p:extLst>
      <p:ext uri="{BB962C8B-B14F-4D97-AF65-F5344CB8AC3E}">
        <p14:creationId xmlns:p14="http://schemas.microsoft.com/office/powerpoint/2010/main" val="3902464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2276872"/>
            <a:ext cx="5112568" cy="1107996"/>
          </a:xfrm>
          <a:prstGeom prst="rect">
            <a:avLst/>
          </a:prstGeom>
          <a:noFill/>
        </p:spPr>
        <p:txBody>
          <a:bodyPr wrap="square" lIns="91440" tIns="45720" rIns="91440" bIns="45720">
            <a:spAutoFit/>
          </a:bodyPr>
          <a:lstStyle/>
          <a:p>
            <a:pPr algn="ctr"/>
            <a:r>
              <a:rPr lang="en-US" sz="6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Vote now!</a:t>
            </a:r>
            <a:endParaRPr lang="en-US"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726744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3198" y="476672"/>
            <a:ext cx="3995936" cy="523220"/>
          </a:xfrm>
          <a:prstGeom prst="rect">
            <a:avLst/>
          </a:prstGeom>
          <a:noFill/>
        </p:spPr>
        <p:txBody>
          <a:bodyPr wrap="square" rtlCol="0">
            <a:spAutoFit/>
          </a:bodyPr>
          <a:lstStyle/>
          <a:p>
            <a:r>
              <a:rPr lang="en-GB" sz="2800" b="1" dirty="0" smtClean="0"/>
              <a:t>Answer</a:t>
            </a:r>
            <a:endParaRPr lang="en-GB" sz="2800" b="1" dirty="0"/>
          </a:p>
        </p:txBody>
      </p:sp>
      <p:sp>
        <p:nvSpPr>
          <p:cNvPr id="3" name="TextBox 2"/>
          <p:cNvSpPr txBox="1"/>
          <p:nvPr/>
        </p:nvSpPr>
        <p:spPr>
          <a:xfrm>
            <a:off x="467544" y="1484784"/>
            <a:ext cx="7920880" cy="1846659"/>
          </a:xfrm>
          <a:prstGeom prst="rect">
            <a:avLst/>
          </a:prstGeom>
          <a:noFill/>
        </p:spPr>
        <p:txBody>
          <a:bodyPr wrap="square" rtlCol="0">
            <a:spAutoFit/>
          </a:bodyPr>
          <a:lstStyle/>
          <a:p>
            <a:pPr>
              <a:spcAft>
                <a:spcPts val="600"/>
              </a:spcAft>
            </a:pPr>
            <a:r>
              <a:rPr lang="en-GB" sz="2400" b="1" dirty="0" smtClean="0"/>
              <a:t>It is a 1930s carpet beater</a:t>
            </a:r>
          </a:p>
          <a:p>
            <a:pPr>
              <a:spcAft>
                <a:spcPts val="600"/>
              </a:spcAft>
            </a:pPr>
            <a:r>
              <a:rPr lang="en-GB" sz="2000" dirty="0" smtClean="0"/>
              <a:t>An inscription on the chrome ring at the top of the handle gives the maker’s name, </a:t>
            </a:r>
            <a:r>
              <a:rPr lang="en-GB" sz="2000" dirty="0" err="1" smtClean="0"/>
              <a:t>Kleen-eze</a:t>
            </a:r>
            <a:r>
              <a:rPr lang="en-GB" sz="2000" dirty="0" smtClean="0"/>
              <a:t>, and the patent date as 1928. </a:t>
            </a:r>
          </a:p>
          <a:p>
            <a:pPr>
              <a:spcAft>
                <a:spcPts val="600"/>
              </a:spcAft>
            </a:pPr>
            <a:r>
              <a:rPr lang="en-GB" sz="2000" dirty="0" smtClean="0"/>
              <a:t>However it also works as a bubble </a:t>
            </a:r>
            <a:r>
              <a:rPr lang="en-GB" sz="2000" dirty="0" smtClean="0"/>
              <a:t>blower and to toast bread </a:t>
            </a:r>
            <a:r>
              <a:rPr lang="en-GB" sz="2000" dirty="0" smtClean="0"/>
              <a:t>– we tried!</a:t>
            </a:r>
          </a:p>
        </p:txBody>
      </p:sp>
      <p:sp>
        <p:nvSpPr>
          <p:cNvPr id="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1529" y="3429000"/>
            <a:ext cx="4860942" cy="1842126"/>
          </a:xfrm>
          <a:prstGeom prst="rect">
            <a:avLst/>
          </a:prstGeom>
        </p:spPr>
      </p:pic>
      <p:sp>
        <p:nvSpPr>
          <p:cNvPr id="7" name="TextBox 6"/>
          <p:cNvSpPr txBox="1"/>
          <p:nvPr/>
        </p:nvSpPr>
        <p:spPr>
          <a:xfrm>
            <a:off x="2016398" y="538227"/>
            <a:ext cx="432048" cy="461665"/>
          </a:xfrm>
          <a:prstGeom prst="rect">
            <a:avLst/>
          </a:prstGeom>
          <a:solidFill>
            <a:srgbClr val="92D05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b="1" dirty="0" smtClean="0"/>
              <a:t>1</a:t>
            </a:r>
            <a:endParaRPr lang="en-GB" sz="2400" b="1" dirty="0"/>
          </a:p>
        </p:txBody>
      </p:sp>
    </p:spTree>
    <p:extLst>
      <p:ext uri="{BB962C8B-B14F-4D97-AF65-F5344CB8AC3E}">
        <p14:creationId xmlns:p14="http://schemas.microsoft.com/office/powerpoint/2010/main" val="4158492062"/>
      </p:ext>
    </p:extLst>
  </p:cSld>
  <p:clrMapOvr>
    <a:masterClrMapping/>
  </p:clrMapOvr>
  <p:timing>
    <p:tnLst>
      <p:par>
        <p:cTn id="1" dur="indefinite" restart="never" nodeType="tmRoot"/>
      </p:par>
    </p:tnLst>
  </p:timing>
</p:sld>
</file>

<file path=ppt/theme/theme1.xml><?xml version="1.0" encoding="utf-8"?>
<a:theme xmlns:a="http://schemas.openxmlformats.org/drawingml/2006/main" name="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HIAS PowerPoint template</Template>
  <TotalTime>267</TotalTime>
  <Words>567</Words>
  <Application>Microsoft Office PowerPoint</Application>
  <PresentationFormat>On-screen Show (4:3)</PresentationFormat>
  <Paragraphs>86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HIAS PowerPoint template</vt:lpstr>
      <vt:lpstr>Quiz Time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Hampshire County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cseiiarm</dc:creator>
  <cp:lastModifiedBy>ediahtbm</cp:lastModifiedBy>
  <cp:revision>26</cp:revision>
  <cp:lastPrinted>2014-03-11T14:43:31Z</cp:lastPrinted>
  <dcterms:created xsi:type="dcterms:W3CDTF">2013-12-20T14:21:04Z</dcterms:created>
  <dcterms:modified xsi:type="dcterms:W3CDTF">2016-04-18T11:22:15Z</dcterms:modified>
</cp:coreProperties>
</file>