
<file path=[Content_Types].xml><?xml version="1.0" encoding="utf-8"?>
<Types xmlns="http://schemas.openxmlformats.org/package/2006/content-types">
  <Default Extension="jpe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media/image6.jpeg" ContentType="image/jpeg"/>
  <Override PartName="/ppt/media/image20.jpe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3"/>
  </p:handoutMasterIdLst>
  <p:sldIdLst>
    <p:sldId id="281" r:id="rId2"/>
    <p:sldId id="275" r:id="rId3"/>
    <p:sldId id="258" r:id="rId4"/>
    <p:sldId id="260" r:id="rId5"/>
    <p:sldId id="261" r:id="rId6"/>
    <p:sldId id="263" r:id="rId7"/>
    <p:sldId id="265" r:id="rId8"/>
    <p:sldId id="264" r:id="rId9"/>
    <p:sldId id="267" r:id="rId10"/>
    <p:sldId id="266" r:id="rId11"/>
    <p:sldId id="276" r:id="rId12"/>
    <p:sldId id="270" r:id="rId13"/>
    <p:sldId id="268" r:id="rId14"/>
    <p:sldId id="269" r:id="rId15"/>
    <p:sldId id="271" r:id="rId16"/>
    <p:sldId id="279" r:id="rId17"/>
    <p:sldId id="280" r:id="rId18"/>
    <p:sldId id="277" r:id="rId19"/>
    <p:sldId id="272" r:id="rId20"/>
    <p:sldId id="278" r:id="rId21"/>
    <p:sldId id="259"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615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74"/>
    <p:restoredTop sz="92557" autoAdjust="0"/>
  </p:normalViewPr>
  <p:slideViewPr>
    <p:cSldViewPr snapToGrid="0" snapToObjects="1">
      <p:cViewPr varScale="1">
        <p:scale>
          <a:sx n="49" d="100"/>
          <a:sy n="49" d="100"/>
        </p:scale>
        <p:origin x="44" y="5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019FEC1-ACFE-46B9-9542-8EF3E41411AF}" type="datetimeFigureOut">
              <a:rPr lang="en-GB" smtClean="0"/>
              <a:t>28/04/2020</a:t>
            </a:fld>
            <a:endParaRPr lang="en-GB"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44F8DC8B-942D-4C55-AC5F-14B04EFDBFB0}" type="slidenum">
              <a:rPr lang="en-GB" smtClean="0"/>
              <a:t>‹#›</a:t>
            </a:fld>
            <a:endParaRPr lang="en-GB" dirty="0"/>
          </a:p>
        </p:txBody>
      </p:sp>
    </p:spTree>
    <p:extLst>
      <p:ext uri="{BB962C8B-B14F-4D97-AF65-F5344CB8AC3E}">
        <p14:creationId xmlns:p14="http://schemas.microsoft.com/office/powerpoint/2010/main" val="328546155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968A867-98DD-694A-B987-4EC40305535F}"/>
              </a:ext>
            </a:extLst>
          </p:cNvPr>
          <p:cNvPicPr>
            <a:picLocks noChangeAspect="1"/>
          </p:cNvPicPr>
          <p:nvPr userDrawn="1"/>
        </p:nvPicPr>
        <p:blipFill rotWithShape="1">
          <a:blip r:embed="rId2"/>
          <a:srcRect l="4646" t="28551" r="4646" b="32699"/>
          <a:stretch/>
        </p:blipFill>
        <p:spPr>
          <a:xfrm>
            <a:off x="2507212" y="3305404"/>
            <a:ext cx="7229912" cy="1739044"/>
          </a:xfrm>
          <a:prstGeom prst="rect">
            <a:avLst/>
          </a:prstGeom>
        </p:spPr>
      </p:pic>
      <p:pic>
        <p:nvPicPr>
          <p:cNvPr id="4" name="Picture 3">
            <a:extLst>
              <a:ext uri="{FF2B5EF4-FFF2-40B4-BE49-F238E27FC236}">
                <a16:creationId xmlns:a16="http://schemas.microsoft.com/office/drawing/2014/main" id="{0428212E-2CB3-DD4E-9D2C-40F56EF8FA24}"/>
              </a:ext>
            </a:extLst>
          </p:cNvPr>
          <p:cNvPicPr>
            <a:picLocks noChangeAspect="1"/>
          </p:cNvPicPr>
          <p:nvPr userDrawn="1"/>
        </p:nvPicPr>
        <p:blipFill>
          <a:blip r:embed="rId3"/>
          <a:stretch>
            <a:fillRect/>
          </a:stretch>
        </p:blipFill>
        <p:spPr>
          <a:xfrm>
            <a:off x="1307397" y="-539011"/>
            <a:ext cx="9617807" cy="5415244"/>
          </a:xfrm>
          <a:prstGeom prst="rect">
            <a:avLst/>
          </a:prstGeom>
        </p:spPr>
      </p:pic>
      <p:sp>
        <p:nvSpPr>
          <p:cNvPr id="3" name="Subtitle 2">
            <a:extLst>
              <a:ext uri="{FF2B5EF4-FFF2-40B4-BE49-F238E27FC236}">
                <a16:creationId xmlns:a16="http://schemas.microsoft.com/office/drawing/2014/main" id="{EABCF9F8-135F-F348-B94A-CD5B19659046}"/>
              </a:ext>
            </a:extLst>
          </p:cNvPr>
          <p:cNvSpPr>
            <a:spLocks noGrp="1"/>
          </p:cNvSpPr>
          <p:nvPr>
            <p:ph type="subTitle" idx="1"/>
          </p:nvPr>
        </p:nvSpPr>
        <p:spPr>
          <a:xfrm>
            <a:off x="1524000" y="3988899"/>
            <a:ext cx="9144000" cy="618270"/>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283801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F66460-16D1-9049-8D1A-80E168DE5057}"/>
              </a:ext>
            </a:extLst>
          </p:cNvPr>
          <p:cNvPicPr>
            <a:picLocks noChangeAspect="1"/>
          </p:cNvPicPr>
          <p:nvPr userDrawn="1"/>
        </p:nvPicPr>
        <p:blipFill>
          <a:blip r:embed="rId2"/>
          <a:stretch>
            <a:fillRect/>
          </a:stretch>
        </p:blipFill>
        <p:spPr>
          <a:xfrm>
            <a:off x="3793524" y="2132606"/>
            <a:ext cx="8392592" cy="4725394"/>
          </a:xfrm>
          <a:prstGeom prst="rect">
            <a:avLst/>
          </a:prstGeom>
        </p:spPr>
      </p:pic>
      <p:sp>
        <p:nvSpPr>
          <p:cNvPr id="2" name="Title 1">
            <a:extLst>
              <a:ext uri="{FF2B5EF4-FFF2-40B4-BE49-F238E27FC236}">
                <a16:creationId xmlns:a16="http://schemas.microsoft.com/office/drawing/2014/main" id="{7AC81D52-5197-A14B-B8AF-9E3F2BD004FD}"/>
              </a:ext>
            </a:extLst>
          </p:cNvPr>
          <p:cNvSpPr>
            <a:spLocks noGrp="1"/>
          </p:cNvSpPr>
          <p:nvPr>
            <p:ph type="title"/>
          </p:nvPr>
        </p:nvSpPr>
        <p:spPr>
          <a:xfrm>
            <a:off x="592014" y="456294"/>
            <a:ext cx="8393191" cy="1325563"/>
          </a:xfrm>
        </p:spPr>
        <p:txBody>
          <a:bodyPr/>
          <a:lstStyle/>
          <a:p>
            <a:r>
              <a:rPr lang="en-US" dirty="0"/>
              <a:t>Click to edit Master title style</a:t>
            </a:r>
          </a:p>
        </p:txBody>
      </p:sp>
      <p:sp>
        <p:nvSpPr>
          <p:cNvPr id="4" name="Text Placeholder 2">
            <a:extLst>
              <a:ext uri="{FF2B5EF4-FFF2-40B4-BE49-F238E27FC236}">
                <a16:creationId xmlns:a16="http://schemas.microsoft.com/office/drawing/2014/main" id="{0DC4E995-F114-F743-8DE5-786147C3EC0A}"/>
              </a:ext>
            </a:extLst>
          </p:cNvPr>
          <p:cNvSpPr>
            <a:spLocks noGrp="1"/>
          </p:cNvSpPr>
          <p:nvPr>
            <p:ph idx="1"/>
          </p:nvPr>
        </p:nvSpPr>
        <p:spPr>
          <a:xfrm>
            <a:off x="592014" y="2056338"/>
            <a:ext cx="8393191" cy="408280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79B9BA7F-9327-0B4C-B626-01FDA5C34496}"/>
              </a:ext>
            </a:extLst>
          </p:cNvPr>
          <p:cNvCxnSpPr/>
          <p:nvPr userDrawn="1"/>
        </p:nvCxnSpPr>
        <p:spPr>
          <a:xfrm>
            <a:off x="711200" y="1467556"/>
            <a:ext cx="767644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9012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8985F-AA3E-0F44-A578-FBA93AE0457B}"/>
              </a:ext>
            </a:extLst>
          </p:cNvPr>
          <p:cNvPicPr>
            <a:picLocks noChangeAspect="1"/>
          </p:cNvPicPr>
          <p:nvPr userDrawn="1"/>
        </p:nvPicPr>
        <p:blipFill>
          <a:blip r:embed="rId2"/>
          <a:stretch>
            <a:fillRect/>
          </a:stretch>
        </p:blipFill>
        <p:spPr>
          <a:xfrm>
            <a:off x="3793524" y="2132606"/>
            <a:ext cx="8392592" cy="4725394"/>
          </a:xfrm>
          <a:prstGeom prst="rect">
            <a:avLst/>
          </a:prstGeom>
        </p:spPr>
      </p:pic>
      <p:sp>
        <p:nvSpPr>
          <p:cNvPr id="2" name="Title 1">
            <a:extLst>
              <a:ext uri="{FF2B5EF4-FFF2-40B4-BE49-F238E27FC236}">
                <a16:creationId xmlns:a16="http://schemas.microsoft.com/office/drawing/2014/main" id="{7AC81D52-5197-A14B-B8AF-9E3F2BD004FD}"/>
              </a:ext>
            </a:extLst>
          </p:cNvPr>
          <p:cNvSpPr>
            <a:spLocks noGrp="1"/>
          </p:cNvSpPr>
          <p:nvPr>
            <p:ph type="title"/>
          </p:nvPr>
        </p:nvSpPr>
        <p:spPr>
          <a:xfrm>
            <a:off x="711200" y="365125"/>
            <a:ext cx="10515600" cy="1325563"/>
          </a:xfrm>
        </p:spPr>
        <p:txBody>
          <a:bodyPr/>
          <a:lstStyle>
            <a:lvl1pPr>
              <a:defRPr>
                <a:solidFill>
                  <a:schemeClr val="tx1"/>
                </a:solidFill>
              </a:defRPr>
            </a:lvl1pPr>
          </a:lstStyle>
          <a:p>
            <a:r>
              <a:rPr lang="en-US" dirty="0"/>
              <a:t>Click to edit Master title style</a:t>
            </a:r>
          </a:p>
        </p:txBody>
      </p:sp>
      <p:sp>
        <p:nvSpPr>
          <p:cNvPr id="4" name="Text Placeholder 2">
            <a:extLst>
              <a:ext uri="{FF2B5EF4-FFF2-40B4-BE49-F238E27FC236}">
                <a16:creationId xmlns:a16="http://schemas.microsoft.com/office/drawing/2014/main" id="{0DC4E995-F114-F743-8DE5-786147C3EC0A}"/>
              </a:ext>
            </a:extLst>
          </p:cNvPr>
          <p:cNvSpPr>
            <a:spLocks noGrp="1"/>
          </p:cNvSpPr>
          <p:nvPr>
            <p:ph idx="1"/>
          </p:nvPr>
        </p:nvSpPr>
        <p:spPr>
          <a:xfrm>
            <a:off x="711200" y="1825625"/>
            <a:ext cx="10515600" cy="408280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6010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28212E-2CB3-DD4E-9D2C-40F56EF8FA24}"/>
              </a:ext>
            </a:extLst>
          </p:cNvPr>
          <p:cNvPicPr>
            <a:picLocks noChangeAspect="1"/>
          </p:cNvPicPr>
          <p:nvPr userDrawn="1"/>
        </p:nvPicPr>
        <p:blipFill>
          <a:blip r:embed="rId2"/>
          <a:stretch>
            <a:fillRect/>
          </a:stretch>
        </p:blipFill>
        <p:spPr>
          <a:xfrm>
            <a:off x="0" y="0"/>
            <a:ext cx="12180231" cy="6858000"/>
          </a:xfrm>
          <a:prstGeom prst="rect">
            <a:avLst/>
          </a:prstGeom>
        </p:spPr>
      </p:pic>
    </p:spTree>
    <p:extLst>
      <p:ext uri="{BB962C8B-B14F-4D97-AF65-F5344CB8AC3E}">
        <p14:creationId xmlns:p14="http://schemas.microsoft.com/office/powerpoint/2010/main" val="5551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4A4E5B-A7C6-4B46-9FB8-1284896D64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D8BC384-A3AF-F741-A31A-D04A2C89D367}"/>
              </a:ext>
            </a:extLst>
          </p:cNvPr>
          <p:cNvSpPr>
            <a:spLocks noGrp="1"/>
          </p:cNvSpPr>
          <p:nvPr>
            <p:ph type="body" idx="1"/>
          </p:nvPr>
        </p:nvSpPr>
        <p:spPr>
          <a:xfrm>
            <a:off x="838200" y="1825625"/>
            <a:ext cx="10515600" cy="408280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100306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britishlegion.org.uk/get-involved/remembrance/teaching-remembrance" TargetMode="External"/><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www.bbc.co.uk/news/av/uk-32626521/veterans-remember-ve-day"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55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descr="Image">
            <a:extLst>
              <a:ext uri="{FF2B5EF4-FFF2-40B4-BE49-F238E27FC236}">
                <a16:creationId xmlns:a16="http://schemas.microsoft.com/office/drawing/2014/main" id="{962D3820-4A9E-491D-9BBE-68CC3785CCCA}"/>
              </a:ext>
            </a:extLst>
          </p:cNvPr>
          <p:cNvPicPr>
            <a:picLocks noChangeAspect="1"/>
          </p:cNvPicPr>
          <p:nvPr/>
        </p:nvPicPr>
        <p:blipFill>
          <a:blip r:embed="rId2"/>
          <a:stretch>
            <a:fillRect/>
          </a:stretch>
        </p:blipFill>
        <p:spPr>
          <a:xfrm>
            <a:off x="1142869" y="643467"/>
            <a:ext cx="9906262" cy="5571066"/>
          </a:xfrm>
          <a:prstGeom prst="rect">
            <a:avLst/>
          </a:prstGeom>
        </p:spPr>
      </p:pic>
      <p:sp>
        <p:nvSpPr>
          <p:cNvPr id="2" name="Rectangle 1">
            <a:extLst>
              <a:ext uri="{FF2B5EF4-FFF2-40B4-BE49-F238E27FC236}">
                <a16:creationId xmlns:a16="http://schemas.microsoft.com/office/drawing/2014/main" id="{4BC90D0B-0D81-478D-8E8B-188E5D5240FB}"/>
              </a:ext>
            </a:extLst>
          </p:cNvPr>
          <p:cNvSpPr/>
          <p:nvPr/>
        </p:nvSpPr>
        <p:spPr>
          <a:xfrm>
            <a:off x="665857" y="480060"/>
            <a:ext cx="10254692" cy="646331"/>
          </a:xfrm>
          <a:prstGeom prst="rect">
            <a:avLst/>
          </a:prstGeom>
        </p:spPr>
        <p:txBody>
          <a:bodyPr wrap="square">
            <a:spAutoFit/>
          </a:bodyPr>
          <a:lstStyle/>
          <a:p>
            <a:r>
              <a:rPr lang="en-GB" dirty="0"/>
              <a:t>This lesson is by Alicia Binding from Calthorpe Park School based on </a:t>
            </a:r>
            <a:r>
              <a:rPr lang="en-GB" dirty="0">
                <a:hlinkClick r:id="rId3"/>
              </a:rPr>
              <a:t>The British Legion</a:t>
            </a:r>
            <a:r>
              <a:rPr lang="en-GB" dirty="0"/>
              <a:t> downloadable resources: </a:t>
            </a:r>
          </a:p>
        </p:txBody>
      </p:sp>
    </p:spTree>
    <p:extLst>
      <p:ext uri="{BB962C8B-B14F-4D97-AF65-F5344CB8AC3E}">
        <p14:creationId xmlns:p14="http://schemas.microsoft.com/office/powerpoint/2010/main" val="1631312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8C4BF65A-D1D1-4F7C-B81A-E3D96AEC6541}"/>
              </a:ext>
            </a:extLst>
          </p:cNvPr>
          <p:cNvPicPr>
            <a:picLocks noChangeAspect="1"/>
          </p:cNvPicPr>
          <p:nvPr/>
        </p:nvPicPr>
        <p:blipFill>
          <a:blip r:embed="rId2"/>
          <a:stretch>
            <a:fillRect/>
          </a:stretch>
        </p:blipFill>
        <p:spPr>
          <a:xfrm>
            <a:off x="0" y="0"/>
            <a:ext cx="12192000" cy="6858000"/>
          </a:xfrm>
          <a:prstGeom prst="rect">
            <a:avLst/>
          </a:prstGeom>
          <a:ln w="12700">
            <a:miter lim="400000"/>
          </a:ln>
        </p:spPr>
      </p:pic>
    </p:spTree>
    <p:extLst>
      <p:ext uri="{BB962C8B-B14F-4D97-AF65-F5344CB8AC3E}">
        <p14:creationId xmlns:p14="http://schemas.microsoft.com/office/powerpoint/2010/main" val="1473619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00736A3-7AA6-4464-A621-2B9F9F698DC5}"/>
              </a:ext>
            </a:extLst>
          </p:cNvPr>
          <p:cNvSpPr>
            <a:spLocks noGrp="1"/>
          </p:cNvSpPr>
          <p:nvPr>
            <p:ph type="title"/>
          </p:nvPr>
        </p:nvSpPr>
        <p:spPr>
          <a:xfrm>
            <a:off x="2311147" y="365760"/>
            <a:ext cx="7569706" cy="1288238"/>
          </a:xfrm>
        </p:spPr>
        <p:txBody>
          <a:bodyPr vert="horz" lIns="91440" tIns="45720" rIns="91440" bIns="45720" rtlCol="0" anchor="ctr">
            <a:normAutofit/>
          </a:bodyPr>
          <a:lstStyle/>
          <a:p>
            <a:pPr algn="ctr"/>
            <a:r>
              <a:rPr lang="en-US" b="1" kern="1200">
                <a:solidFill>
                  <a:schemeClr val="tx1"/>
                </a:solidFill>
                <a:latin typeface="+mj-lt"/>
                <a:ea typeface="+mj-ea"/>
                <a:cs typeface="+mj-cs"/>
              </a:rPr>
              <a:t>The Cost of the War</a:t>
            </a:r>
          </a:p>
        </p:txBody>
      </p:sp>
      <p:sp>
        <p:nvSpPr>
          <p:cNvPr id="3" name="Content Placeholder 2">
            <a:extLst>
              <a:ext uri="{FF2B5EF4-FFF2-40B4-BE49-F238E27FC236}">
                <a16:creationId xmlns:a16="http://schemas.microsoft.com/office/drawing/2014/main" id="{AA56046B-365E-42F0-AA82-0163BAAF854E}"/>
              </a:ext>
            </a:extLst>
          </p:cNvPr>
          <p:cNvSpPr>
            <a:spLocks noGrp="1"/>
          </p:cNvSpPr>
          <p:nvPr>
            <p:ph idx="1"/>
          </p:nvPr>
        </p:nvSpPr>
        <p:spPr>
          <a:xfrm>
            <a:off x="2165569" y="1956816"/>
            <a:ext cx="7860863" cy="4024884"/>
          </a:xfrm>
        </p:spPr>
        <p:txBody>
          <a:bodyPr vert="horz" lIns="91440" tIns="45720" rIns="91440" bIns="45720" rtlCol="0" anchor="t">
            <a:normAutofit/>
          </a:bodyPr>
          <a:lstStyle/>
          <a:p>
            <a:r>
              <a:rPr lang="en-US" sz="2400" dirty="0">
                <a:solidFill>
                  <a:schemeClr val="tx1"/>
                </a:solidFill>
              </a:rPr>
              <a:t>Victory in Europe had been costly. Between 50 – 60 million people died in WW2.  Out of those deaths, 45 million were civilians (people not serving in the armed forces). </a:t>
            </a:r>
          </a:p>
          <a:p>
            <a:endParaRPr lang="en-US" sz="2400" dirty="0">
              <a:solidFill>
                <a:schemeClr val="tx1"/>
              </a:solidFill>
            </a:endParaRPr>
          </a:p>
          <a:p>
            <a:r>
              <a:rPr lang="en-US" sz="2400" dirty="0">
                <a:solidFill>
                  <a:schemeClr val="tx1"/>
                </a:solidFill>
              </a:rPr>
              <a:t>It is estimated that nearly 18 million service personnel were killed on the battlefields in Europe, including 11 million Allies. </a:t>
            </a:r>
          </a:p>
          <a:p>
            <a:pPr marL="0"/>
            <a:endParaRPr lang="en-US" sz="2400" dirty="0">
              <a:solidFill>
                <a:schemeClr val="tx1"/>
              </a:solidFill>
            </a:endParaRPr>
          </a:p>
        </p:txBody>
      </p:sp>
    </p:spTree>
    <p:extLst>
      <p:ext uri="{BB962C8B-B14F-4D97-AF65-F5344CB8AC3E}">
        <p14:creationId xmlns:p14="http://schemas.microsoft.com/office/powerpoint/2010/main" val="13325488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3E8CEA80-7C1E-4ABB-8CB7-0CEA54B639AE}"/>
              </a:ext>
            </a:extLst>
          </p:cNvPr>
          <p:cNvPicPr>
            <a:picLocks noChangeAspect="1"/>
          </p:cNvPicPr>
          <p:nvPr/>
        </p:nvPicPr>
        <p:blipFill>
          <a:blip r:embed="rId2"/>
          <a:stretch>
            <a:fillRect/>
          </a:stretch>
        </p:blipFill>
        <p:spPr>
          <a:xfrm>
            <a:off x="0" y="0"/>
            <a:ext cx="12192000" cy="6858000"/>
          </a:xfrm>
          <a:prstGeom prst="rect">
            <a:avLst/>
          </a:prstGeom>
          <a:ln w="12700">
            <a:miter lim="400000"/>
          </a:ln>
        </p:spPr>
      </p:pic>
    </p:spTree>
    <p:extLst>
      <p:ext uri="{BB962C8B-B14F-4D97-AF65-F5344CB8AC3E}">
        <p14:creationId xmlns:p14="http://schemas.microsoft.com/office/powerpoint/2010/main" val="1682272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3F96F6BF-D476-4F48-90DB-81705D288205}"/>
              </a:ext>
            </a:extLst>
          </p:cNvPr>
          <p:cNvPicPr>
            <a:picLocks noChangeAspect="1"/>
          </p:cNvPicPr>
          <p:nvPr/>
        </p:nvPicPr>
        <p:blipFill>
          <a:blip r:embed="rId2"/>
          <a:stretch>
            <a:fillRect/>
          </a:stretch>
        </p:blipFill>
        <p:spPr>
          <a:xfrm>
            <a:off x="0" y="0"/>
            <a:ext cx="12192000" cy="6858000"/>
          </a:xfrm>
          <a:prstGeom prst="rect">
            <a:avLst/>
          </a:prstGeom>
          <a:ln w="12700">
            <a:miter lim="400000"/>
          </a:ln>
        </p:spPr>
      </p:pic>
    </p:spTree>
    <p:extLst>
      <p:ext uri="{BB962C8B-B14F-4D97-AF65-F5344CB8AC3E}">
        <p14:creationId xmlns:p14="http://schemas.microsoft.com/office/powerpoint/2010/main" val="1568958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D8DFCA99-8F88-464E-B60D-378EDFD8A95B}"/>
              </a:ext>
            </a:extLst>
          </p:cNvPr>
          <p:cNvPicPr>
            <a:picLocks noChangeAspect="1"/>
          </p:cNvPicPr>
          <p:nvPr/>
        </p:nvPicPr>
        <p:blipFill>
          <a:blip r:embed="rId2"/>
          <a:stretch>
            <a:fillRect/>
          </a:stretch>
        </p:blipFill>
        <p:spPr>
          <a:xfrm>
            <a:off x="0" y="0"/>
            <a:ext cx="12192000" cy="6858000"/>
          </a:xfrm>
          <a:prstGeom prst="rect">
            <a:avLst/>
          </a:prstGeom>
          <a:ln w="12700">
            <a:miter lim="400000"/>
          </a:ln>
        </p:spPr>
      </p:pic>
    </p:spTree>
    <p:extLst>
      <p:ext uri="{BB962C8B-B14F-4D97-AF65-F5344CB8AC3E}">
        <p14:creationId xmlns:p14="http://schemas.microsoft.com/office/powerpoint/2010/main" val="2354764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724A6300-511D-4469-A435-8AE0AF77673F}"/>
              </a:ext>
            </a:extLst>
          </p:cNvPr>
          <p:cNvPicPr>
            <a:picLocks noChangeAspect="1"/>
          </p:cNvPicPr>
          <p:nvPr/>
        </p:nvPicPr>
        <p:blipFill>
          <a:blip r:embed="rId2"/>
          <a:stretch>
            <a:fillRect/>
          </a:stretch>
        </p:blipFill>
        <p:spPr>
          <a:xfrm>
            <a:off x="0" y="0"/>
            <a:ext cx="12192000" cy="6858000"/>
          </a:xfrm>
          <a:prstGeom prst="rect">
            <a:avLst/>
          </a:prstGeom>
          <a:ln w="12700">
            <a:miter lim="400000"/>
          </a:ln>
        </p:spPr>
      </p:pic>
    </p:spTree>
    <p:extLst>
      <p:ext uri="{BB962C8B-B14F-4D97-AF65-F5344CB8AC3E}">
        <p14:creationId xmlns:p14="http://schemas.microsoft.com/office/powerpoint/2010/main" val="2050778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733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descr="Image">
            <a:extLst>
              <a:ext uri="{FF2B5EF4-FFF2-40B4-BE49-F238E27FC236}">
                <a16:creationId xmlns:a16="http://schemas.microsoft.com/office/drawing/2014/main" id="{FA1E8044-CB3D-4E7A-B896-8FD66384972A}"/>
              </a:ext>
            </a:extLst>
          </p:cNvPr>
          <p:cNvPicPr>
            <a:picLocks noChangeAspect="1"/>
          </p:cNvPicPr>
          <p:nvPr/>
        </p:nvPicPr>
        <p:blipFill>
          <a:blip r:embed="rId2"/>
          <a:stretch>
            <a:fillRect/>
          </a:stretch>
        </p:blipFill>
        <p:spPr>
          <a:xfrm>
            <a:off x="1142869" y="643467"/>
            <a:ext cx="9906262" cy="5571066"/>
          </a:xfrm>
          <a:prstGeom prst="rect">
            <a:avLst/>
          </a:prstGeom>
        </p:spPr>
      </p:pic>
    </p:spTree>
    <p:extLst>
      <p:ext uri="{BB962C8B-B14F-4D97-AF65-F5344CB8AC3E}">
        <p14:creationId xmlns:p14="http://schemas.microsoft.com/office/powerpoint/2010/main" val="1538528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14995E8B-DB3C-4E23-9186-1613402BF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0">
            <a:extLst>
              <a:ext uri="{FF2B5EF4-FFF2-40B4-BE49-F238E27FC236}">
                <a16:creationId xmlns:a16="http://schemas.microsoft.com/office/drawing/2014/main" id="{CF21E7C5-2080-4549-97AA-9A6688257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8454601-8C5B-41C4-8012-BF42AE4E16F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4" name="Oval 13">
              <a:extLst>
                <a:ext uri="{FF2B5EF4-FFF2-40B4-BE49-F238E27FC236}">
                  <a16:creationId xmlns:a16="http://schemas.microsoft.com/office/drawing/2014/main" id="{7DC402C5-77D9-4E58-85B2-94FDC4305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68ED91-A5B1-47B2-93BF-9A7136A89B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E7D0AA1-7663-4AEB-906F-8C1983487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D0B5082-766B-4B9B-95AE-8345369B68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C6EA71F2-5221-4164-8741-7AFF97E22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53567A6-853B-47EF-8846-22A1C0468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57957B04-C024-4B5F-B7C3-20FAE3F1D3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6FBFCE4-B693-49EB-9CE1-442033219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8FFC4225-9683-4D55-8686-FCDDB8BCBF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26" name="Straight Connector 25">
              <a:extLst>
                <a:ext uri="{FF2B5EF4-FFF2-40B4-BE49-F238E27FC236}">
                  <a16:creationId xmlns:a16="http://schemas.microsoft.com/office/drawing/2014/main" id="{23CC42CD-CAE0-4CF0-B118-067FD44AE1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53ED46F-B155-4F61-89A2-9811AA0F3B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83B7973-20C3-4DB8-B3E0-064793F7A9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F30D744-3746-48BB-92A0-20B891DE86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4" name="Image" descr="Image">
            <a:extLst>
              <a:ext uri="{FF2B5EF4-FFF2-40B4-BE49-F238E27FC236}">
                <a16:creationId xmlns:a16="http://schemas.microsoft.com/office/drawing/2014/main" id="{DA448915-BC00-4C7F-9221-503684991C55}"/>
              </a:ext>
            </a:extLst>
          </p:cNvPr>
          <p:cNvPicPr>
            <a:picLocks noChangeAspect="1"/>
          </p:cNvPicPr>
          <p:nvPr/>
        </p:nvPicPr>
        <p:blipFill rotWithShape="1">
          <a:blip r:embed="rId2"/>
          <a:srcRect r="-2" b="6072"/>
          <a:stretch/>
        </p:blipFill>
        <p:spPr>
          <a:xfrm>
            <a:off x="746190" y="491900"/>
            <a:ext cx="10721907" cy="5663518"/>
          </a:xfrm>
          <a:prstGeom prst="rect">
            <a:avLst/>
          </a:prstGeom>
        </p:spPr>
      </p:pic>
      <p:grpSp>
        <p:nvGrpSpPr>
          <p:cNvPr id="31" name="Group 30">
            <a:extLst>
              <a:ext uri="{FF2B5EF4-FFF2-40B4-BE49-F238E27FC236}">
                <a16:creationId xmlns:a16="http://schemas.microsoft.com/office/drawing/2014/main" id="{2993EE7D-6C2F-43A3-9C60-0C79DB9E52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88843" y="626533"/>
            <a:ext cx="304800" cy="429768"/>
            <a:chOff x="215328" y="-46937"/>
            <a:chExt cx="304800" cy="2773841"/>
          </a:xfrm>
        </p:grpSpPr>
        <p:cxnSp>
          <p:nvCxnSpPr>
            <p:cNvPr id="32" name="Straight Connector 31">
              <a:extLst>
                <a:ext uri="{FF2B5EF4-FFF2-40B4-BE49-F238E27FC236}">
                  <a16:creationId xmlns:a16="http://schemas.microsoft.com/office/drawing/2014/main" id="{4F4095D5-6DE8-4CF4-8418-1C6822E164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3CD50F6-3A5C-4547-BD23-ACBD8E3913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912E168-78F1-4E05-A8A5-65F2BAF596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315E977-7B29-4DD8-9B9E-C63D97DF307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25039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7" name="Freeform: Shape 10">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2">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3965198F-8988-4067-A432-77C4EF3D44D9}"/>
              </a:ext>
            </a:extLst>
          </p:cNvPr>
          <p:cNvSpPr>
            <a:spLocks noGrp="1"/>
          </p:cNvSpPr>
          <p:nvPr>
            <p:ph type="title"/>
          </p:nvPr>
        </p:nvSpPr>
        <p:spPr>
          <a:xfrm>
            <a:off x="2311147" y="365760"/>
            <a:ext cx="7569706" cy="1288238"/>
          </a:xfrm>
        </p:spPr>
        <p:txBody>
          <a:bodyPr vert="horz" lIns="91440" tIns="45720" rIns="91440" bIns="45720" rtlCol="0" anchor="ctr">
            <a:normAutofit/>
          </a:bodyPr>
          <a:lstStyle/>
          <a:p>
            <a:pPr algn="ctr"/>
            <a:r>
              <a:rPr lang="en-US" sz="4400" b="1" kern="1200" dirty="0">
                <a:solidFill>
                  <a:schemeClr val="tx1"/>
                </a:solidFill>
                <a:latin typeface="+mj-lt"/>
                <a:ea typeface="+mj-ea"/>
                <a:cs typeface="+mj-cs"/>
              </a:rPr>
              <a:t>Did everyone return home?</a:t>
            </a:r>
          </a:p>
        </p:txBody>
      </p:sp>
      <p:sp>
        <p:nvSpPr>
          <p:cNvPr id="6" name="Content Placeholder 5">
            <a:extLst>
              <a:ext uri="{FF2B5EF4-FFF2-40B4-BE49-F238E27FC236}">
                <a16:creationId xmlns:a16="http://schemas.microsoft.com/office/drawing/2014/main" id="{C6EE6195-21A5-4D90-8CF9-0C68D3CC2604}"/>
              </a:ext>
            </a:extLst>
          </p:cNvPr>
          <p:cNvSpPr>
            <a:spLocks noGrp="1"/>
          </p:cNvSpPr>
          <p:nvPr>
            <p:ph idx="1"/>
          </p:nvPr>
        </p:nvSpPr>
        <p:spPr>
          <a:xfrm>
            <a:off x="2165569" y="1423686"/>
            <a:ext cx="7860863" cy="4558014"/>
          </a:xfrm>
        </p:spPr>
        <p:txBody>
          <a:bodyPr vert="horz" lIns="91440" tIns="45720" rIns="91440" bIns="45720" rtlCol="0" anchor="t">
            <a:normAutofit/>
          </a:bodyPr>
          <a:lstStyle/>
          <a:p>
            <a:r>
              <a:rPr lang="en-US" sz="1800" dirty="0">
                <a:solidFill>
                  <a:schemeClr val="tx1"/>
                </a:solidFill>
              </a:rPr>
              <a:t>On V.E Day, although some were at home taking part in the celebrations, there were still many people who had not made it home yet.  There were approximately 40 million refugees scattered across Europe. In Germany there were around 17 million displaced people including approximately 300,000 Jews who had been freed from Concentration camps. </a:t>
            </a:r>
          </a:p>
          <a:p>
            <a:r>
              <a:rPr lang="en-US" sz="1800" dirty="0">
                <a:solidFill>
                  <a:schemeClr val="tx1"/>
                </a:solidFill>
              </a:rPr>
              <a:t>On arrival, displaced persons in Hamburg were </a:t>
            </a:r>
            <a:r>
              <a:rPr lang="en-US" sz="1800" dirty="0" err="1">
                <a:solidFill>
                  <a:schemeClr val="tx1"/>
                </a:solidFill>
              </a:rPr>
              <a:t>organised</a:t>
            </a:r>
            <a:r>
              <a:rPr lang="en-US" sz="1800" dirty="0">
                <a:solidFill>
                  <a:schemeClr val="tx1"/>
                </a:solidFill>
              </a:rPr>
              <a:t> into groups of 50 for processing through the reception </a:t>
            </a:r>
            <a:r>
              <a:rPr lang="en-US" sz="1800" dirty="0" err="1">
                <a:solidFill>
                  <a:schemeClr val="tx1"/>
                </a:solidFill>
              </a:rPr>
              <a:t>centre</a:t>
            </a:r>
            <a:r>
              <a:rPr lang="en-US" sz="1800" dirty="0">
                <a:solidFill>
                  <a:schemeClr val="tx1"/>
                </a:solidFill>
              </a:rPr>
              <a:t>. They were dusted with anti-louse powder and given a registration card (D.P.3) bearing such details as their name, nationality and place of residence. All were then allotted a bed in one of the accommodation huts. In times of overflow a large former air raid shelter was used as overspill night accommodation. After a few days at the camp and when transport was available displaced persons were sent to the appropriate 'National Camp' ready for repatriation to their country of origin. On 4 May 1945, the German authorities estimated there were 45,000 displaced persons in Hamburg. This figure was later increased to 120,000. </a:t>
            </a:r>
          </a:p>
          <a:p>
            <a:r>
              <a:rPr lang="en-US" sz="1800" dirty="0">
                <a:solidFill>
                  <a:schemeClr val="tx1"/>
                </a:solidFill>
              </a:rPr>
              <a:t>Millions of people never even returned home at all.</a:t>
            </a:r>
          </a:p>
          <a:p>
            <a:pPr marL="0"/>
            <a:endParaRPr lang="en-US" sz="1500" dirty="0">
              <a:solidFill>
                <a:schemeClr val="tx1"/>
              </a:solidFill>
            </a:endParaRPr>
          </a:p>
        </p:txBody>
      </p:sp>
    </p:spTree>
    <p:extLst>
      <p:ext uri="{BB962C8B-B14F-4D97-AF65-F5344CB8AC3E}">
        <p14:creationId xmlns:p14="http://schemas.microsoft.com/office/powerpoint/2010/main" val="12492999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05A04C1C-F8DE-4CF8-BE5C-FF9B93CBE150}"/>
              </a:ext>
            </a:extLst>
          </p:cNvPr>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5" name="Would their feelings be similar…">
            <a:extLst>
              <a:ext uri="{FF2B5EF4-FFF2-40B4-BE49-F238E27FC236}">
                <a16:creationId xmlns:a16="http://schemas.microsoft.com/office/drawing/2014/main" id="{88790B17-E102-4C60-A509-9DEA06B574F0}"/>
              </a:ext>
            </a:extLst>
          </p:cNvPr>
          <p:cNvSpPr txBox="1"/>
          <p:nvPr/>
        </p:nvSpPr>
        <p:spPr>
          <a:xfrm>
            <a:off x="6724471" y="5521394"/>
            <a:ext cx="3487625" cy="7659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nSpc>
                <a:spcPct val="90000"/>
              </a:lnSpc>
              <a:spcBef>
                <a:spcPts val="1000"/>
              </a:spcBef>
              <a:defRPr sz="2000">
                <a:solidFill>
                  <a:srgbClr val="FFFFFF"/>
                </a:solidFill>
                <a:latin typeface="Arial"/>
                <a:ea typeface="Arial"/>
                <a:cs typeface="Arial"/>
                <a:sym typeface="Arial"/>
              </a:defRPr>
            </a:pPr>
            <a:r>
              <a:t>Would their feelings be similar</a:t>
            </a:r>
          </a:p>
          <a:p>
            <a:pPr>
              <a:lnSpc>
                <a:spcPct val="90000"/>
              </a:lnSpc>
              <a:spcBef>
                <a:spcPts val="1000"/>
              </a:spcBef>
              <a:defRPr sz="2000">
                <a:solidFill>
                  <a:srgbClr val="FFFFFF"/>
                </a:solidFill>
                <a:latin typeface="Arial"/>
                <a:ea typeface="Arial"/>
                <a:cs typeface="Arial"/>
                <a:sym typeface="Arial"/>
              </a:defRPr>
            </a:pPr>
            <a:r>
              <a:t>or different?</a:t>
            </a:r>
          </a:p>
        </p:txBody>
      </p:sp>
      <p:sp>
        <p:nvSpPr>
          <p:cNvPr id="6" name="How would Geoffrey and Kitty…">
            <a:extLst>
              <a:ext uri="{FF2B5EF4-FFF2-40B4-BE49-F238E27FC236}">
                <a16:creationId xmlns:a16="http://schemas.microsoft.com/office/drawing/2014/main" id="{486BE9A5-BA90-4D81-B8EA-815866F5B5A1}"/>
              </a:ext>
            </a:extLst>
          </p:cNvPr>
          <p:cNvSpPr txBox="1"/>
          <p:nvPr/>
        </p:nvSpPr>
        <p:spPr>
          <a:xfrm>
            <a:off x="1330817" y="5521394"/>
            <a:ext cx="3445456" cy="7659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nSpc>
                <a:spcPct val="90000"/>
              </a:lnSpc>
              <a:spcBef>
                <a:spcPts val="1000"/>
              </a:spcBef>
              <a:defRPr sz="2000">
                <a:solidFill>
                  <a:srgbClr val="FFFFFF"/>
                </a:solidFill>
                <a:latin typeface="Arial"/>
                <a:ea typeface="Arial"/>
                <a:cs typeface="Arial"/>
                <a:sym typeface="Arial"/>
              </a:defRPr>
            </a:pPr>
            <a:r>
              <a:t>How would Geoffrey and Kitty</a:t>
            </a:r>
          </a:p>
          <a:p>
            <a:pPr>
              <a:lnSpc>
                <a:spcPct val="90000"/>
              </a:lnSpc>
              <a:spcBef>
                <a:spcPts val="1000"/>
              </a:spcBef>
              <a:defRPr sz="2000">
                <a:solidFill>
                  <a:srgbClr val="FFFFFF"/>
                </a:solidFill>
                <a:latin typeface="Arial"/>
                <a:ea typeface="Arial"/>
                <a:cs typeface="Arial"/>
                <a:sym typeface="Arial"/>
              </a:defRPr>
            </a:pPr>
            <a:r>
              <a:t>have felt about VE Day?  </a:t>
            </a:r>
          </a:p>
        </p:txBody>
      </p:sp>
    </p:spTree>
    <p:extLst>
      <p:ext uri="{BB962C8B-B14F-4D97-AF65-F5344CB8AC3E}">
        <p14:creationId xmlns:p14="http://schemas.microsoft.com/office/powerpoint/2010/main" val="3157813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 descr="Image">
            <a:extLst>
              <a:ext uri="{FF2B5EF4-FFF2-40B4-BE49-F238E27FC236}">
                <a16:creationId xmlns:a16="http://schemas.microsoft.com/office/drawing/2014/main" id="{6C2E1EE6-0056-44BE-AC0A-569A64698853}"/>
              </a:ext>
            </a:extLst>
          </p:cNvPr>
          <p:cNvPicPr>
            <a:picLocks noGrp="1" noChangeAspect="1"/>
          </p:cNvPicPr>
          <p:nvPr>
            <p:ph idx="1"/>
          </p:nvPr>
        </p:nvPicPr>
        <p:blipFill rotWithShape="1">
          <a:blip r:embed="rId2"/>
          <a:srcRect r="25" b="3"/>
          <a:stretch/>
        </p:blipFill>
        <p:spPr>
          <a:xfrm>
            <a:off x="20" y="10"/>
            <a:ext cx="12191980" cy="6857990"/>
          </a:xfrm>
          <a:prstGeom prst="rect">
            <a:avLst/>
          </a:prstGeom>
        </p:spPr>
      </p:pic>
      <p:sp>
        <p:nvSpPr>
          <p:cNvPr id="16" name="Rectangle 1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D64B424-8959-443F-A4D7-8DCF4ABBCA74}"/>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a:solidFill>
                  <a:schemeClr val="tx1">
                    <a:lumMod val="85000"/>
                    <a:lumOff val="15000"/>
                  </a:schemeClr>
                </a:solidFill>
              </a:rPr>
              <a:t>What do you know about VE Day? </a:t>
            </a:r>
          </a:p>
        </p:txBody>
      </p:sp>
      <p:cxnSp>
        <p:nvCxnSpPr>
          <p:cNvPr id="17" name="Straight Connector 1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7132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7025EFD5-738C-41B9-87FE-0C00E211B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VE Day celebrations – Mayfield Festival of Music and the Arts">
            <a:extLst>
              <a:ext uri="{FF2B5EF4-FFF2-40B4-BE49-F238E27FC236}">
                <a16:creationId xmlns:a16="http://schemas.microsoft.com/office/drawing/2014/main" id="{B2ABB348-CCA1-4C90-BADA-F2D68CC7BA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21" r="30827" b="2"/>
          <a:stretch/>
        </p:blipFill>
        <p:spPr bwMode="auto">
          <a:xfrm>
            <a:off x="858284" y="1165109"/>
            <a:ext cx="4261337" cy="43513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Lst>
        </p:spPr>
      </p:pic>
      <p:sp>
        <p:nvSpPr>
          <p:cNvPr id="2053" name="Arc 72">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57F792-D245-4EF7-B9AF-BAADD164EA83}"/>
              </a:ext>
            </a:extLst>
          </p:cNvPr>
          <p:cNvSpPr>
            <a:spLocks noGrp="1"/>
          </p:cNvSpPr>
          <p:nvPr>
            <p:ph type="title"/>
          </p:nvPr>
        </p:nvSpPr>
        <p:spPr>
          <a:xfrm>
            <a:off x="5827048" y="444272"/>
            <a:ext cx="5721484" cy="1325563"/>
          </a:xfrm>
        </p:spPr>
        <p:txBody>
          <a:bodyPr vert="horz" lIns="91440" tIns="45720" rIns="91440" bIns="45720" rtlCol="0" anchor="ctr">
            <a:normAutofit/>
          </a:bodyPr>
          <a:lstStyle/>
          <a:p>
            <a:r>
              <a:rPr lang="en-US" b="1" dirty="0"/>
              <a:t>VE DAY TASK </a:t>
            </a:r>
          </a:p>
        </p:txBody>
      </p:sp>
      <p:sp>
        <p:nvSpPr>
          <p:cNvPr id="3" name="Content Placeholder 2">
            <a:extLst>
              <a:ext uri="{FF2B5EF4-FFF2-40B4-BE49-F238E27FC236}">
                <a16:creationId xmlns:a16="http://schemas.microsoft.com/office/drawing/2014/main" id="{D373FB23-EAE2-44FA-B123-5DBC2B862959}"/>
              </a:ext>
            </a:extLst>
          </p:cNvPr>
          <p:cNvSpPr>
            <a:spLocks noGrp="1"/>
          </p:cNvSpPr>
          <p:nvPr>
            <p:ph idx="1"/>
          </p:nvPr>
        </p:nvSpPr>
        <p:spPr>
          <a:xfrm>
            <a:off x="5827048" y="1597306"/>
            <a:ext cx="5721484" cy="5069712"/>
          </a:xfrm>
        </p:spPr>
        <p:txBody>
          <a:bodyPr vert="horz" lIns="91440" tIns="45720" rIns="91440" bIns="45720" rtlCol="0">
            <a:normAutofit/>
          </a:bodyPr>
          <a:lstStyle/>
          <a:p>
            <a:pPr marL="0" indent="0">
              <a:buNone/>
            </a:pPr>
            <a:r>
              <a:rPr lang="en-US" sz="1600" dirty="0">
                <a:solidFill>
                  <a:schemeClr val="tx1"/>
                </a:solidFill>
              </a:rPr>
              <a:t>Your task is to write a letter to your History teaching explaining why it is important to remember VE Day.</a:t>
            </a:r>
          </a:p>
          <a:p>
            <a:pPr marL="0" indent="0">
              <a:buNone/>
            </a:pPr>
            <a:r>
              <a:rPr lang="en-US" sz="1600" dirty="0">
                <a:solidFill>
                  <a:schemeClr val="tx1"/>
                </a:solidFill>
              </a:rPr>
              <a:t>Things you may want to consider:</a:t>
            </a:r>
          </a:p>
          <a:p>
            <a:r>
              <a:rPr lang="en-US" sz="1600" b="1" dirty="0">
                <a:solidFill>
                  <a:schemeClr val="tx1"/>
                </a:solidFill>
              </a:rPr>
              <a:t>The significance of the ending of the war: </a:t>
            </a:r>
            <a:r>
              <a:rPr lang="en-US" sz="1600" dirty="0">
                <a:solidFill>
                  <a:schemeClr val="tx1"/>
                </a:solidFill>
              </a:rPr>
              <a:t>Was VE Day just about an end of the war in Europe or was it about the victory of freedom and democracy over the oppressive </a:t>
            </a:r>
            <a:r>
              <a:rPr lang="en-US" sz="1600" i="1" dirty="0">
                <a:solidFill>
                  <a:schemeClr val="tx1"/>
                </a:solidFill>
              </a:rPr>
              <a:t>(dictatorship) </a:t>
            </a:r>
            <a:r>
              <a:rPr lang="en-US" sz="1600" dirty="0">
                <a:solidFill>
                  <a:schemeClr val="tx1"/>
                </a:solidFill>
              </a:rPr>
              <a:t>rule of the Nazis?</a:t>
            </a:r>
          </a:p>
          <a:p>
            <a:r>
              <a:rPr lang="en-US" sz="1600" b="1" dirty="0">
                <a:solidFill>
                  <a:schemeClr val="tx1"/>
                </a:solidFill>
              </a:rPr>
              <a:t>The Human Cost of war and the sacrifices made by so many: </a:t>
            </a:r>
            <a:r>
              <a:rPr lang="en-US" sz="1600" dirty="0">
                <a:solidFill>
                  <a:schemeClr val="tx1"/>
                </a:solidFill>
              </a:rPr>
              <a:t>Victory in Europe had been costly. Between 50 – 60 million people died in WW2.  Out of those deaths, 45 million were civilians (people not serving in the armed forces). It is estimated that nearly 18 million service personnel were killed on the battlefields in Europe, including 11 million Allies.</a:t>
            </a:r>
          </a:p>
          <a:p>
            <a:r>
              <a:rPr lang="en-US" sz="1600" dirty="0">
                <a:solidFill>
                  <a:schemeClr val="tx1"/>
                </a:solidFill>
              </a:rPr>
              <a:t> </a:t>
            </a:r>
            <a:r>
              <a:rPr lang="en-US" sz="1600" b="1" dirty="0">
                <a:solidFill>
                  <a:schemeClr val="tx1"/>
                </a:solidFill>
              </a:rPr>
              <a:t>The forgotten heroes: </a:t>
            </a:r>
            <a:r>
              <a:rPr lang="en-US" sz="1600" dirty="0">
                <a:solidFill>
                  <a:schemeClr val="tx1"/>
                </a:solidFill>
              </a:rPr>
              <a:t>There were approximately 40 million refugees scattered across Europe. In Germany there were around 17 million displaced people including approximately 300,000 Jews who had been freed from Concentration camps. </a:t>
            </a:r>
          </a:p>
          <a:p>
            <a:endParaRPr lang="en-US" sz="1600" b="1" dirty="0">
              <a:solidFill>
                <a:schemeClr val="tx1"/>
              </a:solidFill>
            </a:endParaRPr>
          </a:p>
          <a:p>
            <a:endParaRPr lang="en-US" sz="1500" dirty="0">
              <a:solidFill>
                <a:schemeClr val="tx1"/>
              </a:solidFill>
            </a:endParaRPr>
          </a:p>
          <a:p>
            <a:pPr marL="0"/>
            <a:endParaRPr lang="en-US" sz="1500" b="1" dirty="0">
              <a:solidFill>
                <a:schemeClr val="tx1"/>
              </a:solidFill>
            </a:endParaRPr>
          </a:p>
          <a:p>
            <a:pPr marL="0"/>
            <a:endParaRPr lang="en-US" sz="1500" b="1" dirty="0">
              <a:solidFill>
                <a:schemeClr val="tx1"/>
              </a:solidFill>
            </a:endParaRPr>
          </a:p>
          <a:p>
            <a:pPr marL="0"/>
            <a:endParaRPr lang="en-US" sz="1500" dirty="0">
              <a:solidFill>
                <a:schemeClr val="tx1"/>
              </a:solidFill>
            </a:endParaRPr>
          </a:p>
        </p:txBody>
      </p:sp>
    </p:spTree>
    <p:extLst>
      <p:ext uri="{BB962C8B-B14F-4D97-AF65-F5344CB8AC3E}">
        <p14:creationId xmlns:p14="http://schemas.microsoft.com/office/powerpoint/2010/main" val="3785233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2700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79233C-B393-4C86-B761-AEE8FCE28ED9}"/>
              </a:ext>
            </a:extLst>
          </p:cNvPr>
          <p:cNvSpPr>
            <a:spLocks noGrp="1"/>
          </p:cNvSpPr>
          <p:nvPr>
            <p:ph type="title"/>
          </p:nvPr>
        </p:nvSpPr>
        <p:spPr>
          <a:xfrm>
            <a:off x="5080934" y="132267"/>
            <a:ext cx="6586491" cy="1286160"/>
          </a:xfrm>
        </p:spPr>
        <p:txBody>
          <a:bodyPr vert="horz" lIns="91440" tIns="45720" rIns="91440" bIns="45720" rtlCol="0" anchor="b">
            <a:normAutofit/>
          </a:bodyPr>
          <a:lstStyle/>
          <a:p>
            <a:r>
              <a:rPr lang="en-US" b="1" dirty="0"/>
              <a:t>VE DAY</a:t>
            </a:r>
          </a:p>
        </p:txBody>
      </p:sp>
      <p:sp>
        <p:nvSpPr>
          <p:cNvPr id="5" name="Content Placeholder 4">
            <a:extLst>
              <a:ext uri="{FF2B5EF4-FFF2-40B4-BE49-F238E27FC236}">
                <a16:creationId xmlns:a16="http://schemas.microsoft.com/office/drawing/2014/main" id="{7946966C-1AAF-40E8-8FC2-81B2821A8611}"/>
              </a:ext>
            </a:extLst>
          </p:cNvPr>
          <p:cNvSpPr>
            <a:spLocks noGrp="1"/>
          </p:cNvSpPr>
          <p:nvPr>
            <p:ph idx="1"/>
          </p:nvPr>
        </p:nvSpPr>
        <p:spPr>
          <a:xfrm>
            <a:off x="4965431" y="2222338"/>
            <a:ext cx="6586489" cy="4896091"/>
          </a:xfrm>
        </p:spPr>
        <p:txBody>
          <a:bodyPr vert="horz" lIns="91440" tIns="45720" rIns="91440" bIns="45720" rtlCol="0">
            <a:normAutofit fontScale="32500" lnSpcReduction="20000"/>
          </a:bodyPr>
          <a:lstStyle/>
          <a:p>
            <a:r>
              <a:rPr lang="en-US" sz="5500" dirty="0">
                <a:solidFill>
                  <a:schemeClr val="tx1"/>
                </a:solidFill>
              </a:rPr>
              <a:t>On 7</a:t>
            </a:r>
            <a:r>
              <a:rPr lang="en-US" sz="5500" baseline="30000" dirty="0">
                <a:solidFill>
                  <a:schemeClr val="tx1"/>
                </a:solidFill>
              </a:rPr>
              <a:t>th</a:t>
            </a:r>
            <a:r>
              <a:rPr lang="en-US" sz="5500" dirty="0">
                <a:solidFill>
                  <a:schemeClr val="tx1"/>
                </a:solidFill>
              </a:rPr>
              <a:t> May 1945, Winston Churchill made an announcement on the radio that Germany had officially surrendered. He declared that the next day (8</a:t>
            </a:r>
            <a:r>
              <a:rPr lang="en-US" sz="5500" baseline="30000" dirty="0">
                <a:solidFill>
                  <a:schemeClr val="tx1"/>
                </a:solidFill>
              </a:rPr>
              <a:t>th</a:t>
            </a:r>
            <a:r>
              <a:rPr lang="en-US" sz="5500" dirty="0">
                <a:solidFill>
                  <a:schemeClr val="tx1"/>
                </a:solidFill>
              </a:rPr>
              <a:t> May) would become Victory in Europe day and a national holiday for everyone.  </a:t>
            </a:r>
          </a:p>
          <a:p>
            <a:endParaRPr lang="en-US" sz="5500" dirty="0">
              <a:solidFill>
                <a:schemeClr val="tx1"/>
              </a:solidFill>
            </a:endParaRPr>
          </a:p>
          <a:p>
            <a:r>
              <a:rPr lang="en-US" sz="5500" dirty="0">
                <a:solidFill>
                  <a:schemeClr val="tx1"/>
                </a:solidFill>
              </a:rPr>
              <a:t>In his announcement, Churchill paid tribute to Britain’s allies: “</a:t>
            </a:r>
            <a:r>
              <a:rPr lang="en-US" sz="5500" i="1" dirty="0">
                <a:solidFill>
                  <a:schemeClr val="tx1"/>
                </a:solidFill>
              </a:rPr>
              <a:t>Finally almost the whole world was combined against the evil-doers, who are now prostrate before us. Our gratitude to our splendid Allies goes forth from all our hearts in this Island and throughout the British Empire.” A total of 46 countries fought together in the war. </a:t>
            </a:r>
          </a:p>
          <a:p>
            <a:endParaRPr lang="en-US" sz="5500" dirty="0">
              <a:solidFill>
                <a:schemeClr val="tx1"/>
              </a:solidFill>
            </a:endParaRPr>
          </a:p>
          <a:p>
            <a:r>
              <a:rPr lang="en-US" sz="5500" dirty="0">
                <a:solidFill>
                  <a:schemeClr val="tx1"/>
                </a:solidFill>
              </a:rPr>
              <a:t>Even though VE Day marked victory for Europe over Germany, World War Two was still not over. Even after 8 May, many soldiers, sailors and pilots were sent to the east to fight in Japan. </a:t>
            </a:r>
          </a:p>
          <a:p>
            <a:pPr marL="0" indent="0">
              <a:buNone/>
            </a:pPr>
            <a:endParaRPr lang="en-US" sz="5500" dirty="0">
              <a:solidFill>
                <a:schemeClr val="tx1"/>
              </a:solidFill>
            </a:endParaRPr>
          </a:p>
          <a:p>
            <a:pPr marL="0" indent="0">
              <a:buNone/>
            </a:pPr>
            <a:br>
              <a:rPr lang="en-US" sz="5500" dirty="0">
                <a:solidFill>
                  <a:schemeClr val="tx1"/>
                </a:solidFill>
              </a:rPr>
            </a:br>
            <a:endParaRPr lang="en-US" sz="5500" dirty="0">
              <a:solidFill>
                <a:schemeClr val="tx1"/>
              </a:solidFill>
            </a:endParaRPr>
          </a:p>
          <a:p>
            <a:pPr marL="0"/>
            <a:endParaRPr lang="en-US" sz="1100" dirty="0">
              <a:solidFill>
                <a:schemeClr val="tx1"/>
              </a:solidFill>
            </a:endParaRPr>
          </a:p>
        </p:txBody>
      </p:sp>
      <p:pic>
        <p:nvPicPr>
          <p:cNvPr id="1026" name="Picture 2" descr="Winston Churchill V For Victory&quot; Greeting Card by historicalstuff ...">
            <a:extLst>
              <a:ext uri="{FF2B5EF4-FFF2-40B4-BE49-F238E27FC236}">
                <a16:creationId xmlns:a16="http://schemas.microsoft.com/office/drawing/2014/main" id="{D2117AD4-F59D-451B-A025-781328842A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81" r="3179"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18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73E9FC8-2143-48A2-9DEE-AABBC7E30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265888"/>
          </a:xfrm>
          <a:custGeom>
            <a:avLst/>
            <a:gdLst>
              <a:gd name="connsiteX0" fmla="*/ 0 w 12188952"/>
              <a:gd name="connsiteY0" fmla="*/ 0 h 6265888"/>
              <a:gd name="connsiteX1" fmla="*/ 12188952 w 12188952"/>
              <a:gd name="connsiteY1" fmla="*/ 0 h 6265888"/>
              <a:gd name="connsiteX2" fmla="*/ 12188952 w 12188952"/>
              <a:gd name="connsiteY2" fmla="*/ 5061023 h 6265888"/>
              <a:gd name="connsiteX3" fmla="*/ 12188400 w 12188952"/>
              <a:gd name="connsiteY3" fmla="*/ 5061281 h 6265888"/>
              <a:gd name="connsiteX4" fmla="*/ 6096000 w 12188952"/>
              <a:gd name="connsiteY4" fmla="*/ 6265888 h 6265888"/>
              <a:gd name="connsiteX5" fmla="*/ 3601 w 12188952"/>
              <a:gd name="connsiteY5" fmla="*/ 5061281 h 6265888"/>
              <a:gd name="connsiteX6" fmla="*/ 0 w 12188952"/>
              <a:gd name="connsiteY6" fmla="*/ 5059596 h 626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65888">
                <a:moveTo>
                  <a:pt x="0" y="0"/>
                </a:moveTo>
                <a:lnTo>
                  <a:pt x="12188952" y="0"/>
                </a:lnTo>
                <a:lnTo>
                  <a:pt x="12188952" y="5061023"/>
                </a:lnTo>
                <a:lnTo>
                  <a:pt x="12188400" y="5061281"/>
                </a:lnTo>
                <a:cubicBezTo>
                  <a:pt x="10489511" y="5817852"/>
                  <a:pt x="8380622" y="6265888"/>
                  <a:pt x="6096000" y="6265888"/>
                </a:cubicBezTo>
                <a:cubicBezTo>
                  <a:pt x="3811379" y="6265888"/>
                  <a:pt x="1702489" y="5817852"/>
                  <a:pt x="3601" y="5061281"/>
                </a:cubicBezTo>
                <a:lnTo>
                  <a:pt x="0" y="5059596"/>
                </a:ln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age" descr="Image">
            <a:extLst>
              <a:ext uri="{FF2B5EF4-FFF2-40B4-BE49-F238E27FC236}">
                <a16:creationId xmlns:a16="http://schemas.microsoft.com/office/drawing/2014/main" id="{873E7F35-62C7-4238-8ECA-94923584AF74}"/>
              </a:ext>
            </a:extLst>
          </p:cNvPr>
          <p:cNvPicPr>
            <a:picLocks noChangeAspect="1"/>
          </p:cNvPicPr>
          <p:nvPr/>
        </p:nvPicPr>
        <p:blipFill rotWithShape="1">
          <a:blip r:embed="rId2"/>
          <a:srcRect b="12436"/>
          <a:stretch/>
        </p:blipFill>
        <p:spPr>
          <a:xfrm>
            <a:off x="1" y="10"/>
            <a:ext cx="12192000" cy="6003842"/>
          </a:xfrm>
          <a:custGeom>
            <a:avLst/>
            <a:gdLst/>
            <a:ahLst/>
            <a:cxnLst/>
            <a:rect l="l" t="t" r="r" b="b"/>
            <a:pathLst>
              <a:path w="12187427" h="6003852">
                <a:moveTo>
                  <a:pt x="0" y="0"/>
                </a:moveTo>
                <a:lnTo>
                  <a:pt x="12187427" y="0"/>
                </a:lnTo>
                <a:lnTo>
                  <a:pt x="12187427" y="4772371"/>
                </a:lnTo>
                <a:lnTo>
                  <a:pt x="11865111" y="4913285"/>
                </a:lnTo>
                <a:cubicBezTo>
                  <a:pt x="10225213" y="5601147"/>
                  <a:pt x="8237833" y="6003852"/>
                  <a:pt x="6096000" y="6003852"/>
                </a:cubicBezTo>
                <a:cubicBezTo>
                  <a:pt x="3811379" y="6003852"/>
                  <a:pt x="1702489" y="5545663"/>
                  <a:pt x="3601" y="4771946"/>
                </a:cubicBezTo>
                <a:lnTo>
                  <a:pt x="0" y="4770223"/>
                </a:lnTo>
                <a:close/>
              </a:path>
            </a:pathLst>
          </a:custGeom>
        </p:spPr>
      </p:pic>
    </p:spTree>
    <p:extLst>
      <p:ext uri="{BB962C8B-B14F-4D97-AF65-F5344CB8AC3E}">
        <p14:creationId xmlns:p14="http://schemas.microsoft.com/office/powerpoint/2010/main" val="3320786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04DDB4EE-3C81-482E-A050-DD194299CB27}"/>
              </a:ext>
            </a:extLst>
          </p:cNvPr>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5" name="How do you think people felt…">
            <a:extLst>
              <a:ext uri="{FF2B5EF4-FFF2-40B4-BE49-F238E27FC236}">
                <a16:creationId xmlns:a16="http://schemas.microsoft.com/office/drawing/2014/main" id="{BA0E45C3-4BE6-4F24-B943-2B3B7A758346}"/>
              </a:ext>
            </a:extLst>
          </p:cNvPr>
          <p:cNvSpPr txBox="1"/>
          <p:nvPr/>
        </p:nvSpPr>
        <p:spPr>
          <a:xfrm>
            <a:off x="5597248" y="1879908"/>
            <a:ext cx="4252601" cy="9567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nSpc>
                <a:spcPct val="90000"/>
              </a:lnSpc>
              <a:spcBef>
                <a:spcPts val="1000"/>
              </a:spcBef>
              <a:defRPr sz="2600">
                <a:solidFill>
                  <a:srgbClr val="FFFFFF"/>
                </a:solidFill>
                <a:latin typeface="Arial"/>
                <a:ea typeface="Arial"/>
                <a:cs typeface="Arial"/>
                <a:sym typeface="Arial"/>
              </a:defRPr>
            </a:pPr>
            <a:r>
              <a:t>How do you think people felt</a:t>
            </a:r>
          </a:p>
          <a:p>
            <a:pPr>
              <a:lnSpc>
                <a:spcPct val="90000"/>
              </a:lnSpc>
              <a:spcBef>
                <a:spcPts val="1000"/>
              </a:spcBef>
              <a:defRPr sz="2600">
                <a:solidFill>
                  <a:srgbClr val="FFFFFF"/>
                </a:solidFill>
                <a:latin typeface="Arial"/>
                <a:ea typeface="Arial"/>
                <a:cs typeface="Arial"/>
                <a:sym typeface="Arial"/>
              </a:defRPr>
            </a:pPr>
            <a:r>
              <a:t>hearing those words?</a:t>
            </a:r>
          </a:p>
        </p:txBody>
      </p:sp>
      <p:sp>
        <p:nvSpPr>
          <p:cNvPr id="6" name="Was the war over for everyone?">
            <a:extLst>
              <a:ext uri="{FF2B5EF4-FFF2-40B4-BE49-F238E27FC236}">
                <a16:creationId xmlns:a16="http://schemas.microsoft.com/office/drawing/2014/main" id="{9E8B665E-BB2F-4E26-82D6-5819EC407E37}"/>
              </a:ext>
            </a:extLst>
          </p:cNvPr>
          <p:cNvSpPr txBox="1"/>
          <p:nvPr/>
        </p:nvSpPr>
        <p:spPr>
          <a:xfrm>
            <a:off x="5597248" y="4321723"/>
            <a:ext cx="4771763" cy="474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nSpc>
                <a:spcPct val="90000"/>
              </a:lnSpc>
              <a:spcBef>
                <a:spcPts val="1000"/>
              </a:spcBef>
              <a:defRPr sz="2600">
                <a:solidFill>
                  <a:srgbClr val="FFFFFF"/>
                </a:solidFill>
                <a:latin typeface="Arial"/>
                <a:ea typeface="Arial"/>
                <a:cs typeface="Arial"/>
                <a:sym typeface="Arial"/>
              </a:defRPr>
            </a:lvl1pPr>
          </a:lstStyle>
          <a:p>
            <a:r>
              <a:t>Was the war over for everyone?</a:t>
            </a:r>
          </a:p>
        </p:txBody>
      </p:sp>
    </p:spTree>
    <p:extLst>
      <p:ext uri="{BB962C8B-B14F-4D97-AF65-F5344CB8AC3E}">
        <p14:creationId xmlns:p14="http://schemas.microsoft.com/office/powerpoint/2010/main" val="504013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6DEE4-D1B1-46F5-B6BA-BBA2038DE74B}"/>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100" b="1"/>
              <a:t>Why Should we Remember VE DAY?</a:t>
            </a:r>
          </a:p>
        </p:txBody>
      </p:sp>
      <p:sp>
        <p:nvSpPr>
          <p:cNvPr id="3" name="Content Placeholder 2">
            <a:extLst>
              <a:ext uri="{FF2B5EF4-FFF2-40B4-BE49-F238E27FC236}">
                <a16:creationId xmlns:a16="http://schemas.microsoft.com/office/drawing/2014/main" id="{68E9619F-9ED1-4711-BC3F-467B536EE329}"/>
              </a:ext>
            </a:extLst>
          </p:cNvPr>
          <p:cNvSpPr>
            <a:spLocks noGrp="1"/>
          </p:cNvSpPr>
          <p:nvPr>
            <p:ph idx="1"/>
          </p:nvPr>
        </p:nvSpPr>
        <p:spPr>
          <a:xfrm>
            <a:off x="4965431" y="2438400"/>
            <a:ext cx="6586489" cy="3785419"/>
          </a:xfrm>
        </p:spPr>
        <p:txBody>
          <a:bodyPr vert="horz" lIns="91440" tIns="45720" rIns="91440" bIns="45720" rtlCol="0">
            <a:normAutofit/>
          </a:bodyPr>
          <a:lstStyle/>
          <a:p>
            <a:r>
              <a:rPr lang="en-US" sz="2000" dirty="0">
                <a:solidFill>
                  <a:schemeClr val="tx1"/>
                </a:solidFill>
              </a:rPr>
              <a:t>This year it is the 75</a:t>
            </a:r>
            <a:r>
              <a:rPr lang="en-US" sz="2000" baseline="30000" dirty="0">
                <a:solidFill>
                  <a:schemeClr val="tx1"/>
                </a:solidFill>
              </a:rPr>
              <a:t>th</a:t>
            </a:r>
            <a:r>
              <a:rPr lang="en-US" sz="2000" dirty="0">
                <a:solidFill>
                  <a:schemeClr val="tx1"/>
                </a:solidFill>
              </a:rPr>
              <a:t> anniversary of VE Day. To commemorate the event, the early May bank holiday (usually a Monday) has been moved so that the bank holiday is the same day as VE Day – Friday 8</a:t>
            </a:r>
            <a:r>
              <a:rPr lang="en-US" sz="2000" baseline="30000" dirty="0">
                <a:solidFill>
                  <a:schemeClr val="tx1"/>
                </a:solidFill>
              </a:rPr>
              <a:t>th</a:t>
            </a:r>
            <a:r>
              <a:rPr lang="en-US" sz="2000" dirty="0">
                <a:solidFill>
                  <a:schemeClr val="tx1"/>
                </a:solidFill>
              </a:rPr>
              <a:t> May. </a:t>
            </a:r>
          </a:p>
          <a:p>
            <a:endParaRPr lang="en-US" sz="2000" dirty="0">
              <a:solidFill>
                <a:schemeClr val="tx1"/>
              </a:solidFill>
            </a:endParaRPr>
          </a:p>
          <a:p>
            <a:r>
              <a:rPr lang="en-US" sz="2000" dirty="0">
                <a:solidFill>
                  <a:schemeClr val="tx1"/>
                </a:solidFill>
              </a:rPr>
              <a:t>Due to these unprecedented times, there will be no special events taking place this Friday or across the weekend. However we can still give thanks to those who served in the war and to remember all those who lost their lives. </a:t>
            </a:r>
          </a:p>
          <a:p>
            <a:pPr>
              <a:defRPr i="1"/>
            </a:pPr>
            <a:endParaRPr lang="en-US" sz="2000" dirty="0">
              <a:solidFill>
                <a:schemeClr val="tx1"/>
              </a:solidFill>
            </a:endParaRPr>
          </a:p>
          <a:p>
            <a:pPr marL="0"/>
            <a:endParaRPr lang="en-US" sz="2000" dirty="0">
              <a:solidFill>
                <a:schemeClr val="tx1"/>
              </a:solidFill>
            </a:endParaRPr>
          </a:p>
        </p:txBody>
      </p:sp>
      <p:pic>
        <p:nvPicPr>
          <p:cNvPr id="4" name="Image" descr="Image">
            <a:extLst>
              <a:ext uri="{FF2B5EF4-FFF2-40B4-BE49-F238E27FC236}">
                <a16:creationId xmlns:a16="http://schemas.microsoft.com/office/drawing/2014/main" id="{61C952FC-04D0-4EB7-8FE4-98107F1D488D}"/>
              </a:ext>
            </a:extLst>
          </p:cNvPr>
          <p:cNvPicPr>
            <a:picLocks noChangeAspect="1"/>
          </p:cNvPicPr>
          <p:nvPr/>
        </p:nvPicPr>
        <p:blipFill rotWithShape="1">
          <a:blip r:embed="rId2"/>
          <a:srcRect l="37649" r="24339" b="3"/>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49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3" name="Freeform: Shape 14">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6">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FC023E-24D4-449D-AE9B-2D54AD026B06}"/>
              </a:ext>
            </a:extLst>
          </p:cNvPr>
          <p:cNvSpPr>
            <a:spLocks noGrp="1"/>
          </p:cNvSpPr>
          <p:nvPr>
            <p:ph type="title"/>
          </p:nvPr>
        </p:nvSpPr>
        <p:spPr>
          <a:xfrm>
            <a:off x="2311147" y="365760"/>
            <a:ext cx="7569706" cy="1288238"/>
          </a:xfrm>
        </p:spPr>
        <p:txBody>
          <a:bodyPr vert="horz" lIns="91440" tIns="45720" rIns="91440" bIns="45720" rtlCol="0" anchor="ctr">
            <a:normAutofit/>
          </a:bodyPr>
          <a:lstStyle/>
          <a:p>
            <a:pPr algn="ctr"/>
            <a:r>
              <a:rPr lang="en-US" sz="4100" b="1" kern="1200" dirty="0">
                <a:solidFill>
                  <a:schemeClr val="tx1"/>
                </a:solidFill>
                <a:latin typeface="+mj-lt"/>
                <a:ea typeface="+mj-ea"/>
                <a:cs typeface="+mj-cs"/>
              </a:rPr>
              <a:t>Veterans Remember VE Day</a:t>
            </a:r>
          </a:p>
        </p:txBody>
      </p:sp>
      <p:sp>
        <p:nvSpPr>
          <p:cNvPr id="3" name="Content Placeholder 2">
            <a:extLst>
              <a:ext uri="{FF2B5EF4-FFF2-40B4-BE49-F238E27FC236}">
                <a16:creationId xmlns:a16="http://schemas.microsoft.com/office/drawing/2014/main" id="{EA0C1AEF-C546-4CFE-8F9D-322135FD5C85}"/>
              </a:ext>
            </a:extLst>
          </p:cNvPr>
          <p:cNvSpPr>
            <a:spLocks noGrp="1"/>
          </p:cNvSpPr>
          <p:nvPr>
            <p:ph idx="1"/>
          </p:nvPr>
        </p:nvSpPr>
        <p:spPr>
          <a:xfrm>
            <a:off x="2165569" y="1504709"/>
            <a:ext cx="7860863" cy="4476991"/>
          </a:xfrm>
        </p:spPr>
        <p:txBody>
          <a:bodyPr vert="horz" lIns="91440" tIns="45720" rIns="91440" bIns="45720" rtlCol="0" anchor="t">
            <a:normAutofit fontScale="92500" lnSpcReduction="10000"/>
          </a:bodyPr>
          <a:lstStyle/>
          <a:p>
            <a:r>
              <a:rPr lang="en-US" sz="2000" dirty="0">
                <a:solidFill>
                  <a:schemeClr val="tx1"/>
                </a:solidFill>
              </a:rPr>
              <a:t>5 Years ago marked the 70th anniversary of VE Day, when World War Two in Europe came to an end. News of peace was greeted with street parties and celebration.</a:t>
            </a:r>
          </a:p>
          <a:p>
            <a:r>
              <a:rPr lang="en-US" sz="2000" dirty="0">
                <a:solidFill>
                  <a:schemeClr val="tx1"/>
                </a:solidFill>
              </a:rPr>
              <a:t>BBC News spoke to three people who remember the fighting and the declaration of peace.</a:t>
            </a:r>
          </a:p>
          <a:p>
            <a:r>
              <a:rPr lang="en-US" sz="2000" dirty="0">
                <a:solidFill>
                  <a:schemeClr val="tx1"/>
                </a:solidFill>
              </a:rPr>
              <a:t>Ken Wilkinson is now 96. He served with No 19 Squadron throughout WWII as a Spitfire pilot. </a:t>
            </a:r>
          </a:p>
          <a:p>
            <a:r>
              <a:rPr lang="en-US" sz="2000" dirty="0">
                <a:solidFill>
                  <a:schemeClr val="tx1"/>
                </a:solidFill>
              </a:rPr>
              <a:t>Harold Bradley, 91, joined the army as soon as he turned 18. He trained as a </a:t>
            </a:r>
            <a:r>
              <a:rPr lang="en-US" sz="2000" dirty="0" err="1">
                <a:solidFill>
                  <a:schemeClr val="tx1"/>
                </a:solidFill>
              </a:rPr>
              <a:t>signaller</a:t>
            </a:r>
            <a:r>
              <a:rPr lang="en-US" sz="2000" dirty="0">
                <a:solidFill>
                  <a:schemeClr val="tx1"/>
                </a:solidFill>
              </a:rPr>
              <a:t> and was with 131st Field Regiment Royal Artillery by the time the war ended.</a:t>
            </a:r>
          </a:p>
          <a:p>
            <a:r>
              <a:rPr lang="en-US" sz="2000" dirty="0">
                <a:solidFill>
                  <a:schemeClr val="tx1"/>
                </a:solidFill>
              </a:rPr>
              <a:t>Esme Woodman was 20 when war broke out. She joined the Fire Brigade, moving up the ranks to Water Officer. She is now 94.</a:t>
            </a:r>
          </a:p>
          <a:p>
            <a:pPr marL="0" indent="0">
              <a:buNone/>
            </a:pPr>
            <a:r>
              <a:rPr lang="en-US" sz="2000" dirty="0">
                <a:solidFill>
                  <a:schemeClr val="tx1"/>
                </a:solidFill>
              </a:rPr>
              <a:t>Watch this video link</a:t>
            </a:r>
          </a:p>
          <a:p>
            <a:pPr marL="0" indent="0">
              <a:buNone/>
            </a:pPr>
            <a:r>
              <a:rPr lang="en-US" sz="2000" dirty="0">
                <a:solidFill>
                  <a:schemeClr val="tx1"/>
                </a:solidFill>
                <a:hlinkClick r:id="rId2"/>
              </a:rPr>
              <a:t>https://www.bbc.co.uk/news/av/uk-32626521/veterans-remember-ve-day</a:t>
            </a:r>
            <a:endParaRPr lang="en-US" sz="2000" dirty="0">
              <a:solidFill>
                <a:schemeClr val="tx1"/>
              </a:solidFill>
            </a:endParaRPr>
          </a:p>
          <a:p>
            <a:pPr marL="0"/>
            <a:endParaRPr lang="en-US" sz="1500" dirty="0">
              <a:solidFill>
                <a:schemeClr val="tx1"/>
              </a:solidFill>
            </a:endParaRPr>
          </a:p>
        </p:txBody>
      </p:sp>
    </p:spTree>
    <p:extLst>
      <p:ext uri="{BB962C8B-B14F-4D97-AF65-F5344CB8AC3E}">
        <p14:creationId xmlns:p14="http://schemas.microsoft.com/office/powerpoint/2010/main" val="31094161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C11889DF-F17B-4475-B3B2-BE7865D283C1}"/>
              </a:ext>
            </a:extLst>
          </p:cNvPr>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5" name="Thought Bubble: Cloud 4">
            <a:extLst>
              <a:ext uri="{FF2B5EF4-FFF2-40B4-BE49-F238E27FC236}">
                <a16:creationId xmlns:a16="http://schemas.microsoft.com/office/drawing/2014/main" id="{6E52BFCA-B67D-4AC2-B927-461B141A2E53}"/>
              </a:ext>
            </a:extLst>
          </p:cNvPr>
          <p:cNvSpPr/>
          <p:nvPr/>
        </p:nvSpPr>
        <p:spPr>
          <a:xfrm>
            <a:off x="80010" y="2046895"/>
            <a:ext cx="4171950" cy="2764211"/>
          </a:xfrm>
          <a:prstGeom prst="cloudCallout">
            <a:avLst/>
          </a:prstGeom>
          <a:solidFill>
            <a:schemeClr val="tx1">
              <a:lumMod val="20000"/>
              <a:lumOff val="8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defRPr i="1"/>
            </a:pPr>
            <a:r>
              <a:rPr lang="en-GB" sz="2800" dirty="0"/>
              <a:t>How do you think returning soldiers felt about coming home? </a:t>
            </a:r>
          </a:p>
        </p:txBody>
      </p:sp>
    </p:spTree>
    <p:extLst>
      <p:ext uri="{BB962C8B-B14F-4D97-AF65-F5344CB8AC3E}">
        <p14:creationId xmlns:p14="http://schemas.microsoft.com/office/powerpoint/2010/main" val="88122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A995DE8D-CB20-4287-A423-11D9451591CA}"/>
              </a:ext>
            </a:extLst>
          </p:cNvPr>
          <p:cNvPicPr>
            <a:picLocks noChangeAspect="1"/>
          </p:cNvPicPr>
          <p:nvPr/>
        </p:nvPicPr>
        <p:blipFill>
          <a:blip r:embed="rId2"/>
          <a:stretch>
            <a:fillRect/>
          </a:stretch>
        </p:blipFill>
        <p:spPr>
          <a:xfrm>
            <a:off x="0" y="0"/>
            <a:ext cx="12192000" cy="6858000"/>
          </a:xfrm>
          <a:prstGeom prst="rect">
            <a:avLst/>
          </a:prstGeom>
          <a:ln w="12700">
            <a:miter lim="400000"/>
          </a:ln>
        </p:spPr>
      </p:pic>
    </p:spTree>
    <p:extLst>
      <p:ext uri="{BB962C8B-B14F-4D97-AF65-F5344CB8AC3E}">
        <p14:creationId xmlns:p14="http://schemas.microsoft.com/office/powerpoint/2010/main" val="2110330751"/>
      </p:ext>
    </p:extLst>
  </p:cSld>
  <p:clrMapOvr>
    <a:masterClrMapping/>
  </p:clrMapOvr>
</p:sld>
</file>

<file path=ppt/theme/theme1.xml><?xml version="1.0" encoding="utf-8"?>
<a:theme xmlns:a="http://schemas.openxmlformats.org/drawingml/2006/main" name="Office Theme">
  <a:themeElements>
    <a:clrScheme name="Custom 1 1">
      <a:dk1>
        <a:srgbClr val="4F1264"/>
      </a:dk1>
      <a:lt1>
        <a:srgbClr val="FFFFFF"/>
      </a:lt1>
      <a:dk2>
        <a:srgbClr val="57146D"/>
      </a:dk2>
      <a:lt2>
        <a:srgbClr val="E7E6E6"/>
      </a:lt2>
      <a:accent1>
        <a:srgbClr val="671784"/>
      </a:accent1>
      <a:accent2>
        <a:srgbClr val="D4B35B"/>
      </a:accent2>
      <a:accent3>
        <a:srgbClr val="F9F3C6"/>
      </a:accent3>
      <a:accent4>
        <a:srgbClr val="F3CB48"/>
      </a:accent4>
      <a:accent5>
        <a:srgbClr val="A624D5"/>
      </a:accent5>
      <a:accent6>
        <a:srgbClr val="F3CF51"/>
      </a:accent6>
      <a:hlink>
        <a:srgbClr val="351592"/>
      </a:hlink>
      <a:folHlink>
        <a:srgbClr val="F4E7B6"/>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927</Words>
  <Application>Microsoft Office PowerPoint</Application>
  <PresentationFormat>Widescreen</PresentationFormat>
  <Paragraphs>47</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Gothic</vt:lpstr>
      <vt:lpstr>Palatino Linotype</vt:lpstr>
      <vt:lpstr>Office Theme</vt:lpstr>
      <vt:lpstr>PowerPoint Presentation</vt:lpstr>
      <vt:lpstr>What do you know about VE Day? </vt:lpstr>
      <vt:lpstr>VE DAY</vt:lpstr>
      <vt:lpstr>PowerPoint Presentation</vt:lpstr>
      <vt:lpstr>PowerPoint Presentation</vt:lpstr>
      <vt:lpstr>Why Should we Remember VE DAY?</vt:lpstr>
      <vt:lpstr>Veterans Remember VE Day</vt:lpstr>
      <vt:lpstr>PowerPoint Presentation</vt:lpstr>
      <vt:lpstr>PowerPoint Presentation</vt:lpstr>
      <vt:lpstr>PowerPoint Presentation</vt:lpstr>
      <vt:lpstr>The Cost of the War</vt:lpstr>
      <vt:lpstr>PowerPoint Presentation</vt:lpstr>
      <vt:lpstr>PowerPoint Presentation</vt:lpstr>
      <vt:lpstr>PowerPoint Presentation</vt:lpstr>
      <vt:lpstr>PowerPoint Presentation</vt:lpstr>
      <vt:lpstr>PowerPoint Presentation</vt:lpstr>
      <vt:lpstr>PowerPoint Presentation</vt:lpstr>
      <vt:lpstr>Did everyone return home?</vt:lpstr>
      <vt:lpstr>PowerPoint Presentation</vt:lpstr>
      <vt:lpstr>VE DAY TASK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Alicia Binding</dc:creator>
  <cp:lastModifiedBy>Herrity, Sarah</cp:lastModifiedBy>
  <cp:revision>5</cp:revision>
  <dcterms:created xsi:type="dcterms:W3CDTF">2020-04-26T16:34:34Z</dcterms:created>
  <dcterms:modified xsi:type="dcterms:W3CDTF">2020-04-28T17:25:37Z</dcterms:modified>
</cp:coreProperties>
</file>