
<file path=[Content_Types].xml><?xml version="1.0" encoding="utf-8"?>
<Types xmlns="http://schemas.openxmlformats.org/package/2006/content-types">
  <Default Extension="jpe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media/image6.jpeg" ContentType="image/jpeg"/>
  <Override PartName="/ppt/media/image22.jpe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5"/>
  </p:handoutMasterIdLst>
  <p:sldIdLst>
    <p:sldId id="281" r:id="rId2"/>
    <p:sldId id="275" r:id="rId3"/>
    <p:sldId id="258" r:id="rId4"/>
    <p:sldId id="285" r:id="rId5"/>
    <p:sldId id="286" r:id="rId6"/>
    <p:sldId id="260" r:id="rId7"/>
    <p:sldId id="261" r:id="rId8"/>
    <p:sldId id="263" r:id="rId9"/>
    <p:sldId id="265" r:id="rId10"/>
    <p:sldId id="264" r:id="rId11"/>
    <p:sldId id="267" r:id="rId12"/>
    <p:sldId id="266" r:id="rId13"/>
    <p:sldId id="276" r:id="rId14"/>
    <p:sldId id="270" r:id="rId15"/>
    <p:sldId id="268" r:id="rId16"/>
    <p:sldId id="269" r:id="rId17"/>
    <p:sldId id="271" r:id="rId18"/>
    <p:sldId id="287" r:id="rId19"/>
    <p:sldId id="288" r:id="rId20"/>
    <p:sldId id="289" r:id="rId21"/>
    <p:sldId id="284" r:id="rId22"/>
    <p:sldId id="278" r:id="rId23"/>
    <p:sldId id="259"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1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92557" autoAdjust="0"/>
  </p:normalViewPr>
  <p:slideViewPr>
    <p:cSldViewPr snapToGrid="0" snapToObjects="1">
      <p:cViewPr varScale="1">
        <p:scale>
          <a:sx n="49" d="100"/>
          <a:sy n="49" d="100"/>
        </p:scale>
        <p:origin x="44"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019FEC1-ACFE-46B9-9542-8EF3E41411AF}" type="datetimeFigureOut">
              <a:rPr lang="en-GB" smtClean="0"/>
              <a:t>28/04/2020</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4F8DC8B-942D-4C55-AC5F-14B04EFDBFB0}" type="slidenum">
              <a:rPr lang="en-GB" smtClean="0"/>
              <a:t>‹#›</a:t>
            </a:fld>
            <a:endParaRPr lang="en-GB" dirty="0"/>
          </a:p>
        </p:txBody>
      </p:sp>
    </p:spTree>
    <p:extLst>
      <p:ext uri="{BB962C8B-B14F-4D97-AF65-F5344CB8AC3E}">
        <p14:creationId xmlns:p14="http://schemas.microsoft.com/office/powerpoint/2010/main" val="32854615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68A867-98DD-694A-B987-4EC40305535F}"/>
              </a:ext>
            </a:extLst>
          </p:cNvPr>
          <p:cNvPicPr>
            <a:picLocks noChangeAspect="1"/>
          </p:cNvPicPr>
          <p:nvPr userDrawn="1"/>
        </p:nvPicPr>
        <p:blipFill rotWithShape="1">
          <a:blip r:embed="rId2"/>
          <a:srcRect l="4646" t="28551" r="4646" b="32699"/>
          <a:stretch/>
        </p:blipFill>
        <p:spPr>
          <a:xfrm>
            <a:off x="2507212" y="3305404"/>
            <a:ext cx="7229912" cy="1739044"/>
          </a:xfrm>
          <a:prstGeom prst="rect">
            <a:avLst/>
          </a:prstGeom>
        </p:spPr>
      </p:pic>
      <p:pic>
        <p:nvPicPr>
          <p:cNvPr id="4" name="Picture 3">
            <a:extLst>
              <a:ext uri="{FF2B5EF4-FFF2-40B4-BE49-F238E27FC236}">
                <a16:creationId xmlns:a16="http://schemas.microsoft.com/office/drawing/2014/main" id="{0428212E-2CB3-DD4E-9D2C-40F56EF8FA24}"/>
              </a:ext>
            </a:extLst>
          </p:cNvPr>
          <p:cNvPicPr>
            <a:picLocks noChangeAspect="1"/>
          </p:cNvPicPr>
          <p:nvPr userDrawn="1"/>
        </p:nvPicPr>
        <p:blipFill>
          <a:blip r:embed="rId3"/>
          <a:stretch>
            <a:fillRect/>
          </a:stretch>
        </p:blipFill>
        <p:spPr>
          <a:xfrm>
            <a:off x="1307397" y="-539011"/>
            <a:ext cx="9617807" cy="5415244"/>
          </a:xfrm>
          <a:prstGeom prst="rect">
            <a:avLst/>
          </a:prstGeom>
        </p:spPr>
      </p:pic>
      <p:sp>
        <p:nvSpPr>
          <p:cNvPr id="3" name="Subtitle 2">
            <a:extLst>
              <a:ext uri="{FF2B5EF4-FFF2-40B4-BE49-F238E27FC236}">
                <a16:creationId xmlns:a16="http://schemas.microsoft.com/office/drawing/2014/main" id="{EABCF9F8-135F-F348-B94A-CD5B19659046}"/>
              </a:ext>
            </a:extLst>
          </p:cNvPr>
          <p:cNvSpPr>
            <a:spLocks noGrp="1"/>
          </p:cNvSpPr>
          <p:nvPr>
            <p:ph type="subTitle" idx="1"/>
          </p:nvPr>
        </p:nvSpPr>
        <p:spPr>
          <a:xfrm>
            <a:off x="1524000" y="3988899"/>
            <a:ext cx="9144000" cy="618270"/>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8380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66460-16D1-9049-8D1A-80E168DE5057}"/>
              </a:ext>
            </a:extLst>
          </p:cNvPr>
          <p:cNvPicPr>
            <a:picLocks noChangeAspect="1"/>
          </p:cNvPicPr>
          <p:nvPr userDrawn="1"/>
        </p:nvPicPr>
        <p:blipFill>
          <a:blip r:embed="rId2"/>
          <a:stretch>
            <a:fillRect/>
          </a:stretch>
        </p:blipFill>
        <p:spPr>
          <a:xfrm>
            <a:off x="3793524" y="2132606"/>
            <a:ext cx="8392592" cy="4725394"/>
          </a:xfrm>
          <a:prstGeom prst="rect">
            <a:avLst/>
          </a:prstGeom>
        </p:spPr>
      </p:pic>
      <p:sp>
        <p:nvSpPr>
          <p:cNvPr id="2" name="Title 1">
            <a:extLst>
              <a:ext uri="{FF2B5EF4-FFF2-40B4-BE49-F238E27FC236}">
                <a16:creationId xmlns:a16="http://schemas.microsoft.com/office/drawing/2014/main" id="{7AC81D52-5197-A14B-B8AF-9E3F2BD004FD}"/>
              </a:ext>
            </a:extLst>
          </p:cNvPr>
          <p:cNvSpPr>
            <a:spLocks noGrp="1"/>
          </p:cNvSpPr>
          <p:nvPr>
            <p:ph type="title"/>
          </p:nvPr>
        </p:nvSpPr>
        <p:spPr>
          <a:xfrm>
            <a:off x="592014" y="456294"/>
            <a:ext cx="8393191" cy="1325563"/>
          </a:xfrm>
        </p:spPr>
        <p:txBody>
          <a:bodyPr/>
          <a:lstStyle/>
          <a:p>
            <a:r>
              <a:rPr lang="en-US" dirty="0"/>
              <a:t>Click to edit Master title style</a:t>
            </a:r>
          </a:p>
        </p:txBody>
      </p:sp>
      <p:sp>
        <p:nvSpPr>
          <p:cNvPr id="4" name="Text Placeholder 2">
            <a:extLst>
              <a:ext uri="{FF2B5EF4-FFF2-40B4-BE49-F238E27FC236}">
                <a16:creationId xmlns:a16="http://schemas.microsoft.com/office/drawing/2014/main" id="{0DC4E995-F114-F743-8DE5-786147C3EC0A}"/>
              </a:ext>
            </a:extLst>
          </p:cNvPr>
          <p:cNvSpPr>
            <a:spLocks noGrp="1"/>
          </p:cNvSpPr>
          <p:nvPr>
            <p:ph idx="1"/>
          </p:nvPr>
        </p:nvSpPr>
        <p:spPr>
          <a:xfrm>
            <a:off x="592014" y="2056338"/>
            <a:ext cx="8393191" cy="40828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79B9BA7F-9327-0B4C-B626-01FDA5C34496}"/>
              </a:ext>
            </a:extLst>
          </p:cNvPr>
          <p:cNvCxnSpPr/>
          <p:nvPr userDrawn="1"/>
        </p:nvCxnSpPr>
        <p:spPr>
          <a:xfrm>
            <a:off x="711200" y="1467556"/>
            <a:ext cx="76764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01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8985F-AA3E-0F44-A578-FBA93AE0457B}"/>
              </a:ext>
            </a:extLst>
          </p:cNvPr>
          <p:cNvPicPr>
            <a:picLocks noChangeAspect="1"/>
          </p:cNvPicPr>
          <p:nvPr userDrawn="1"/>
        </p:nvPicPr>
        <p:blipFill>
          <a:blip r:embed="rId2"/>
          <a:stretch>
            <a:fillRect/>
          </a:stretch>
        </p:blipFill>
        <p:spPr>
          <a:xfrm>
            <a:off x="3793524" y="2132606"/>
            <a:ext cx="8392592" cy="4725394"/>
          </a:xfrm>
          <a:prstGeom prst="rect">
            <a:avLst/>
          </a:prstGeom>
        </p:spPr>
      </p:pic>
      <p:sp>
        <p:nvSpPr>
          <p:cNvPr id="2" name="Title 1">
            <a:extLst>
              <a:ext uri="{FF2B5EF4-FFF2-40B4-BE49-F238E27FC236}">
                <a16:creationId xmlns:a16="http://schemas.microsoft.com/office/drawing/2014/main" id="{7AC81D52-5197-A14B-B8AF-9E3F2BD004FD}"/>
              </a:ext>
            </a:extLst>
          </p:cNvPr>
          <p:cNvSpPr>
            <a:spLocks noGrp="1"/>
          </p:cNvSpPr>
          <p:nvPr>
            <p:ph type="title"/>
          </p:nvPr>
        </p:nvSpPr>
        <p:spPr>
          <a:xfrm>
            <a:off x="711200" y="365125"/>
            <a:ext cx="10515600" cy="1325563"/>
          </a:xfrm>
        </p:spPr>
        <p:txBody>
          <a:bodyPr/>
          <a:lstStyle>
            <a:lvl1pPr>
              <a:defRPr>
                <a:solidFill>
                  <a:schemeClr val="tx1"/>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0DC4E995-F114-F743-8DE5-786147C3EC0A}"/>
              </a:ext>
            </a:extLst>
          </p:cNvPr>
          <p:cNvSpPr>
            <a:spLocks noGrp="1"/>
          </p:cNvSpPr>
          <p:nvPr>
            <p:ph idx="1"/>
          </p:nvPr>
        </p:nvSpPr>
        <p:spPr>
          <a:xfrm>
            <a:off x="711200" y="1825625"/>
            <a:ext cx="10515600" cy="40828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601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212E-2CB3-DD4E-9D2C-40F56EF8FA24}"/>
              </a:ext>
            </a:extLst>
          </p:cNvPr>
          <p:cNvPicPr>
            <a:picLocks noChangeAspect="1"/>
          </p:cNvPicPr>
          <p:nvPr userDrawn="1"/>
        </p:nvPicPr>
        <p:blipFill>
          <a:blip r:embed="rId2"/>
          <a:stretch>
            <a:fillRect/>
          </a:stretch>
        </p:blipFill>
        <p:spPr>
          <a:xfrm>
            <a:off x="0" y="0"/>
            <a:ext cx="12180231" cy="6858000"/>
          </a:xfrm>
          <a:prstGeom prst="rect">
            <a:avLst/>
          </a:prstGeom>
        </p:spPr>
      </p:pic>
    </p:spTree>
    <p:extLst>
      <p:ext uri="{BB962C8B-B14F-4D97-AF65-F5344CB8AC3E}">
        <p14:creationId xmlns:p14="http://schemas.microsoft.com/office/powerpoint/2010/main" val="555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A4E5B-A7C6-4B46-9FB8-1284896D6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8BC384-A3AF-F741-A31A-D04A2C89D367}"/>
              </a:ext>
            </a:extLst>
          </p:cNvPr>
          <p:cNvSpPr>
            <a:spLocks noGrp="1"/>
          </p:cNvSpPr>
          <p:nvPr>
            <p:ph type="body" idx="1"/>
          </p:nvPr>
        </p:nvSpPr>
        <p:spPr>
          <a:xfrm>
            <a:off x="838200" y="1825625"/>
            <a:ext cx="10515600" cy="40828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100306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ritishlegion.org.uk/get-involved/remembrance/teaching-remembrance" TargetMode="Externa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bbc.co.uk/news/av/uk-32626521/veterans-remember-ve-day"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5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descr="Image">
            <a:extLst>
              <a:ext uri="{FF2B5EF4-FFF2-40B4-BE49-F238E27FC236}">
                <a16:creationId xmlns:a16="http://schemas.microsoft.com/office/drawing/2014/main" id="{962D3820-4A9E-491D-9BBE-68CC3785CCCA}"/>
              </a:ext>
            </a:extLst>
          </p:cNvPr>
          <p:cNvPicPr>
            <a:picLocks noChangeAspect="1"/>
          </p:cNvPicPr>
          <p:nvPr/>
        </p:nvPicPr>
        <p:blipFill>
          <a:blip r:embed="rId2"/>
          <a:stretch>
            <a:fillRect/>
          </a:stretch>
        </p:blipFill>
        <p:spPr>
          <a:xfrm>
            <a:off x="1142869" y="643467"/>
            <a:ext cx="9906262" cy="5571066"/>
          </a:xfrm>
          <a:prstGeom prst="rect">
            <a:avLst/>
          </a:prstGeom>
        </p:spPr>
      </p:pic>
      <p:sp>
        <p:nvSpPr>
          <p:cNvPr id="5" name="Rectangle 4">
            <a:extLst>
              <a:ext uri="{FF2B5EF4-FFF2-40B4-BE49-F238E27FC236}">
                <a16:creationId xmlns:a16="http://schemas.microsoft.com/office/drawing/2014/main" id="{9B34D104-ED90-4798-90F6-52414AA15E02}"/>
              </a:ext>
            </a:extLst>
          </p:cNvPr>
          <p:cNvSpPr/>
          <p:nvPr/>
        </p:nvSpPr>
        <p:spPr>
          <a:xfrm>
            <a:off x="665857" y="480060"/>
            <a:ext cx="10254692" cy="646331"/>
          </a:xfrm>
          <a:prstGeom prst="rect">
            <a:avLst/>
          </a:prstGeom>
        </p:spPr>
        <p:txBody>
          <a:bodyPr wrap="square">
            <a:spAutoFit/>
          </a:bodyPr>
          <a:lstStyle/>
          <a:p>
            <a:r>
              <a:rPr lang="en-GB" dirty="0"/>
              <a:t>This lesson is by Alicia Binding from Calthorpe Park School based on </a:t>
            </a:r>
            <a:r>
              <a:rPr lang="en-GB" dirty="0">
                <a:hlinkClick r:id="rId3"/>
              </a:rPr>
              <a:t>The British Legion</a:t>
            </a:r>
            <a:r>
              <a:rPr lang="en-GB" dirty="0"/>
              <a:t> downloadable resources: </a:t>
            </a:r>
          </a:p>
        </p:txBody>
      </p:sp>
    </p:spTree>
    <p:extLst>
      <p:ext uri="{BB962C8B-B14F-4D97-AF65-F5344CB8AC3E}">
        <p14:creationId xmlns:p14="http://schemas.microsoft.com/office/powerpoint/2010/main" val="163131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C11889DF-F17B-4475-B3B2-BE7865D283C1}"/>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5" name="Thought Bubble: Cloud 4">
            <a:extLst>
              <a:ext uri="{FF2B5EF4-FFF2-40B4-BE49-F238E27FC236}">
                <a16:creationId xmlns:a16="http://schemas.microsoft.com/office/drawing/2014/main" id="{6E52BFCA-B67D-4AC2-B927-461B141A2E53}"/>
              </a:ext>
            </a:extLst>
          </p:cNvPr>
          <p:cNvSpPr/>
          <p:nvPr/>
        </p:nvSpPr>
        <p:spPr>
          <a:xfrm>
            <a:off x="80010" y="2046895"/>
            <a:ext cx="4171950" cy="2764211"/>
          </a:xfrm>
          <a:prstGeom prst="cloudCallout">
            <a:avLst/>
          </a:prstGeom>
          <a:solidFill>
            <a:schemeClr val="tx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defRPr i="1"/>
            </a:pPr>
            <a:r>
              <a:rPr lang="en-GB" sz="2800" dirty="0"/>
              <a:t>How do you think returning soldiers felt about coming home? </a:t>
            </a:r>
          </a:p>
        </p:txBody>
      </p:sp>
    </p:spTree>
    <p:extLst>
      <p:ext uri="{BB962C8B-B14F-4D97-AF65-F5344CB8AC3E}">
        <p14:creationId xmlns:p14="http://schemas.microsoft.com/office/powerpoint/2010/main" val="88122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A995DE8D-CB20-4287-A423-11D9451591CA}"/>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2110330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8C4BF65A-D1D1-4F7C-B81A-E3D96AEC6541}"/>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147361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0736A3-7AA6-4464-A621-2B9F9F698DC5}"/>
              </a:ext>
            </a:extLst>
          </p:cNvPr>
          <p:cNvSpPr>
            <a:spLocks noGrp="1"/>
          </p:cNvSpPr>
          <p:nvPr>
            <p:ph type="title"/>
          </p:nvPr>
        </p:nvSpPr>
        <p:spPr>
          <a:xfrm>
            <a:off x="2311147" y="365760"/>
            <a:ext cx="7569706" cy="1288238"/>
          </a:xfrm>
        </p:spPr>
        <p:txBody>
          <a:bodyPr vert="horz" lIns="91440" tIns="45720" rIns="91440" bIns="45720" rtlCol="0" anchor="ctr">
            <a:normAutofit/>
          </a:bodyPr>
          <a:lstStyle/>
          <a:p>
            <a:pPr algn="ctr"/>
            <a:r>
              <a:rPr lang="en-US" b="1" kern="1200">
                <a:solidFill>
                  <a:schemeClr val="tx1"/>
                </a:solidFill>
                <a:latin typeface="+mj-lt"/>
                <a:ea typeface="+mj-ea"/>
                <a:cs typeface="+mj-cs"/>
              </a:rPr>
              <a:t>The Cost of the War</a:t>
            </a:r>
          </a:p>
        </p:txBody>
      </p:sp>
      <p:sp>
        <p:nvSpPr>
          <p:cNvPr id="3" name="Content Placeholder 2">
            <a:extLst>
              <a:ext uri="{FF2B5EF4-FFF2-40B4-BE49-F238E27FC236}">
                <a16:creationId xmlns:a16="http://schemas.microsoft.com/office/drawing/2014/main" id="{AA56046B-365E-42F0-AA82-0163BAAF854E}"/>
              </a:ext>
            </a:extLst>
          </p:cNvPr>
          <p:cNvSpPr>
            <a:spLocks noGrp="1"/>
          </p:cNvSpPr>
          <p:nvPr>
            <p:ph idx="1"/>
          </p:nvPr>
        </p:nvSpPr>
        <p:spPr>
          <a:xfrm>
            <a:off x="2165569" y="1956816"/>
            <a:ext cx="7860863" cy="4024884"/>
          </a:xfrm>
        </p:spPr>
        <p:txBody>
          <a:bodyPr vert="horz" lIns="91440" tIns="45720" rIns="91440" bIns="45720" rtlCol="0" anchor="t">
            <a:normAutofit/>
          </a:bodyPr>
          <a:lstStyle/>
          <a:p>
            <a:r>
              <a:rPr lang="en-US" sz="2400" dirty="0">
                <a:solidFill>
                  <a:schemeClr val="tx1"/>
                </a:solidFill>
              </a:rPr>
              <a:t>Victory in Europe had been costly. Between 50 – 60 million people died in WW2.  Out of those deaths, 45 million were civilians (people not serving in the armed forces). </a:t>
            </a:r>
          </a:p>
          <a:p>
            <a:endParaRPr lang="en-US" sz="2400" dirty="0">
              <a:solidFill>
                <a:schemeClr val="tx1"/>
              </a:solidFill>
            </a:endParaRPr>
          </a:p>
          <a:p>
            <a:r>
              <a:rPr lang="en-US" sz="2400" dirty="0">
                <a:solidFill>
                  <a:schemeClr val="tx1"/>
                </a:solidFill>
              </a:rPr>
              <a:t>It is estimated that nearly 18 million service personnel were killed on the battlefields in Europe, including 11 million Allies. </a:t>
            </a:r>
          </a:p>
          <a:p>
            <a:pPr marL="0"/>
            <a:endParaRPr lang="en-US" sz="2400" dirty="0">
              <a:solidFill>
                <a:schemeClr val="tx1"/>
              </a:solidFill>
            </a:endParaRPr>
          </a:p>
        </p:txBody>
      </p:sp>
    </p:spTree>
    <p:extLst>
      <p:ext uri="{BB962C8B-B14F-4D97-AF65-F5344CB8AC3E}">
        <p14:creationId xmlns:p14="http://schemas.microsoft.com/office/powerpoint/2010/main" val="13325488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3E8CEA80-7C1E-4ABB-8CB7-0CEA54B639AE}"/>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168227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3F96F6BF-D476-4F48-90DB-81705D288205}"/>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156895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D8DFCA99-8F88-464E-B60D-378EDFD8A95B}"/>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2354764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724A6300-511D-4469-A435-8AE0AF77673F}"/>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205077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descr="Image">
            <a:extLst>
              <a:ext uri="{FF2B5EF4-FFF2-40B4-BE49-F238E27FC236}">
                <a16:creationId xmlns:a16="http://schemas.microsoft.com/office/drawing/2014/main" id="{74FFA8D5-A4FD-43ED-92B8-E82852D84CC0}"/>
              </a:ext>
            </a:extLst>
          </p:cNvPr>
          <p:cNvPicPr>
            <a:picLocks noChangeAspect="1"/>
          </p:cNvPicPr>
          <p:nvPr/>
        </p:nvPicPr>
        <p:blipFill>
          <a:blip r:embed="rId2"/>
          <a:stretch>
            <a:fillRect/>
          </a:stretch>
        </p:blipFill>
        <p:spPr>
          <a:xfrm>
            <a:off x="1142869" y="643467"/>
            <a:ext cx="9906262" cy="5571066"/>
          </a:xfrm>
          <a:prstGeom prst="rect">
            <a:avLst/>
          </a:prstGeom>
        </p:spPr>
      </p:pic>
    </p:spTree>
    <p:extLst>
      <p:ext uri="{BB962C8B-B14F-4D97-AF65-F5344CB8AC3E}">
        <p14:creationId xmlns:p14="http://schemas.microsoft.com/office/powerpoint/2010/main" val="1776977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5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descr="Image">
            <a:extLst>
              <a:ext uri="{FF2B5EF4-FFF2-40B4-BE49-F238E27FC236}">
                <a16:creationId xmlns:a16="http://schemas.microsoft.com/office/drawing/2014/main" id="{A2C21145-1EA8-44DC-849A-C7897E94B753}"/>
              </a:ext>
            </a:extLst>
          </p:cNvPr>
          <p:cNvPicPr>
            <a:picLocks noChangeAspect="1"/>
          </p:cNvPicPr>
          <p:nvPr/>
        </p:nvPicPr>
        <p:blipFill>
          <a:blip r:embed="rId2"/>
          <a:stretch>
            <a:fillRect/>
          </a:stretch>
        </p:blipFill>
        <p:spPr>
          <a:xfrm>
            <a:off x="1142869" y="643467"/>
            <a:ext cx="9906262" cy="5571066"/>
          </a:xfrm>
          <a:prstGeom prst="rect">
            <a:avLst/>
          </a:prstGeom>
        </p:spPr>
      </p:pic>
    </p:spTree>
    <p:extLst>
      <p:ext uri="{BB962C8B-B14F-4D97-AF65-F5344CB8AC3E}">
        <p14:creationId xmlns:p14="http://schemas.microsoft.com/office/powerpoint/2010/main" val="309501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6C2E1EE6-0056-44BE-AC0A-569A64698853}"/>
              </a:ext>
            </a:extLst>
          </p:cNvPr>
          <p:cNvPicPr>
            <a:picLocks noGrp="1" noChangeAspect="1"/>
          </p:cNvPicPr>
          <p:nvPr>
            <p:ph idx="1"/>
          </p:nvPr>
        </p:nvPicPr>
        <p:blipFill rotWithShape="1">
          <a:blip r:embed="rId2"/>
          <a:srcRect r="25" b="3"/>
          <a:stretch/>
        </p:blipFill>
        <p:spPr>
          <a:xfrm>
            <a:off x="20" y="10"/>
            <a:ext cx="12191980" cy="6857990"/>
          </a:xfrm>
          <a:prstGeom prst="rect">
            <a:avLst/>
          </a:prstGeom>
        </p:spPr>
      </p:pic>
      <p:sp>
        <p:nvSpPr>
          <p:cNvPr id="16"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64B424-8959-443F-A4D7-8DCF4ABBCA7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What do you know about VE Day? </a:t>
            </a:r>
          </a:p>
        </p:txBody>
      </p:sp>
      <p:cxnSp>
        <p:nvCxnSpPr>
          <p:cNvPr id="17"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132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6413B0-775F-4BAF-9174-0E2E25B6B4BF}"/>
              </a:ext>
            </a:extLst>
          </p:cNvPr>
          <p:cNvSpPr>
            <a:spLocks noGrp="1"/>
          </p:cNvSpPr>
          <p:nvPr>
            <p:ph type="title"/>
          </p:nvPr>
        </p:nvSpPr>
        <p:spPr>
          <a:xfrm>
            <a:off x="2311147" y="365760"/>
            <a:ext cx="7569706" cy="1288238"/>
          </a:xfrm>
        </p:spPr>
        <p:txBody>
          <a:bodyPr vert="horz" lIns="91440" tIns="45720" rIns="91440" bIns="45720" rtlCol="0" anchor="ctr">
            <a:normAutofit/>
          </a:bodyPr>
          <a:lstStyle/>
          <a:p>
            <a:pPr algn="ctr"/>
            <a:r>
              <a:rPr lang="en-US" b="1" kern="1200">
                <a:solidFill>
                  <a:schemeClr val="tx1"/>
                </a:solidFill>
                <a:latin typeface="+mj-lt"/>
                <a:ea typeface="+mj-ea"/>
                <a:cs typeface="+mj-cs"/>
              </a:rPr>
              <a:t>Evacuees</a:t>
            </a:r>
          </a:p>
        </p:txBody>
      </p:sp>
      <p:sp>
        <p:nvSpPr>
          <p:cNvPr id="3" name="Content Placeholder 2">
            <a:extLst>
              <a:ext uri="{FF2B5EF4-FFF2-40B4-BE49-F238E27FC236}">
                <a16:creationId xmlns:a16="http://schemas.microsoft.com/office/drawing/2014/main" id="{DA642D38-9CBB-4189-AFA9-4BCDE4AB3B72}"/>
              </a:ext>
            </a:extLst>
          </p:cNvPr>
          <p:cNvSpPr>
            <a:spLocks noGrp="1"/>
          </p:cNvSpPr>
          <p:nvPr>
            <p:ph idx="1"/>
          </p:nvPr>
        </p:nvSpPr>
        <p:spPr>
          <a:xfrm>
            <a:off x="2165569" y="1469985"/>
            <a:ext cx="7860863" cy="5289629"/>
          </a:xfrm>
        </p:spPr>
        <p:txBody>
          <a:bodyPr vert="horz" lIns="91440" tIns="45720" rIns="91440" bIns="45720" rtlCol="0" anchor="t">
            <a:normAutofit/>
          </a:bodyPr>
          <a:lstStyle/>
          <a:p>
            <a:r>
              <a:rPr lang="en-US" sz="1600" dirty="0">
                <a:solidFill>
                  <a:schemeClr val="tx1"/>
                </a:solidFill>
              </a:rPr>
              <a:t>Michael was one of many children who were evacuated from London during the war. Evacuees were sent to live with other families in safe areas of the country whilst London was being bombed. Michael and his two older siblings left their home and their parents in 1939, and were sent to live near the Essex coast. </a:t>
            </a:r>
          </a:p>
          <a:p>
            <a:endParaRPr lang="en-US" sz="1600" dirty="0">
              <a:solidFill>
                <a:schemeClr val="tx1"/>
              </a:solidFill>
            </a:endParaRPr>
          </a:p>
          <a:p>
            <a:r>
              <a:rPr lang="en-US" sz="1600" dirty="0">
                <a:solidFill>
                  <a:schemeClr val="tx1"/>
                </a:solidFill>
              </a:rPr>
              <a:t>In 1944, many evacuees started to return home. However, in August 1944, Michael’s family home was hit by a Doodlebug (V1 rocket) and so his mother did not feel it was safe for them to come back. Then in January 1945, their house was hit again – this time it suffered a lot of damage. The front door was blown off and the water tank burst, flooding the house. Michael’s mother was at home but miraculously survived.  She was recued and taken to hospital before going to her parents house. Unfortunately, there was not enough room in Michael’s grandparent’s house for the whole family, so Michael and his siblings could not yet return home. The war was over, and Michael was now 12 years old. He had been away from his family for 6 years, and yet still could not return. </a:t>
            </a:r>
          </a:p>
          <a:p>
            <a:endParaRPr lang="en-US" sz="1600" dirty="0">
              <a:solidFill>
                <a:schemeClr val="tx1"/>
              </a:solidFill>
            </a:endParaRPr>
          </a:p>
          <a:p>
            <a:r>
              <a:rPr lang="en-US" sz="1600" dirty="0">
                <a:solidFill>
                  <a:schemeClr val="tx1"/>
                </a:solidFill>
              </a:rPr>
              <a:t>Michael's experience stayed with him forever, and throughout adulthood he dedicated himself to helping others. In 1953, he trained to be a teacher – and was for 30 years. He also supported charities like Save the Children and Shelter, which focus on helping children and the homeless. </a:t>
            </a:r>
          </a:p>
          <a:p>
            <a:pPr marL="0"/>
            <a:endParaRPr lang="en-US" sz="1300" dirty="0">
              <a:solidFill>
                <a:schemeClr val="tx1"/>
              </a:solidFill>
            </a:endParaRPr>
          </a:p>
        </p:txBody>
      </p:sp>
    </p:spTree>
    <p:extLst>
      <p:ext uri="{BB962C8B-B14F-4D97-AF65-F5344CB8AC3E}">
        <p14:creationId xmlns:p14="http://schemas.microsoft.com/office/powerpoint/2010/main" val="57331455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14995E8B-DB3C-4E23-9186-1613402BF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CF21E7C5-2080-4549-97AA-9A6688257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8454601-8C5B-41C4-8012-BF42AE4E16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7DC402C5-77D9-4E58-85B2-94FDC4305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68ED91-A5B1-47B2-93BF-9A7136A89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7D0AA1-7663-4AEB-906F-8C1983487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D0B5082-766B-4B9B-95AE-8345369B6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6EA71F2-5221-4164-8741-7AFF97E22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53567A6-853B-47EF-8846-22A1C0468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57957B04-C024-4B5F-B7C3-20FAE3F1D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6FBFCE4-B693-49EB-9CE1-442033219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FFC4225-9683-4D55-8686-FCDDB8BCBF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26" name="Straight Connector 25">
              <a:extLst>
                <a:ext uri="{FF2B5EF4-FFF2-40B4-BE49-F238E27FC236}">
                  <a16:creationId xmlns:a16="http://schemas.microsoft.com/office/drawing/2014/main" id="{23CC42CD-CAE0-4CF0-B118-067FD44AE1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3ED46F-B155-4F61-89A2-9811AA0F3B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3B7973-20C3-4DB8-B3E0-064793F7A9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F30D744-3746-48BB-92A0-20B891DE86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Image" descr="Image">
            <a:extLst>
              <a:ext uri="{FF2B5EF4-FFF2-40B4-BE49-F238E27FC236}">
                <a16:creationId xmlns:a16="http://schemas.microsoft.com/office/drawing/2014/main" id="{A3F55B3B-509B-4027-AFAE-FF69C0F7D620}"/>
              </a:ext>
            </a:extLst>
          </p:cNvPr>
          <p:cNvPicPr>
            <a:picLocks noChangeAspect="1"/>
          </p:cNvPicPr>
          <p:nvPr/>
        </p:nvPicPr>
        <p:blipFill rotWithShape="1">
          <a:blip r:embed="rId2"/>
          <a:srcRect t="2935" r="-2" b="3137"/>
          <a:stretch/>
        </p:blipFill>
        <p:spPr>
          <a:xfrm>
            <a:off x="746190" y="491900"/>
            <a:ext cx="10721907" cy="5663518"/>
          </a:xfrm>
          <a:prstGeom prst="rect">
            <a:avLst/>
          </a:prstGeom>
        </p:spPr>
      </p:pic>
      <p:grpSp>
        <p:nvGrpSpPr>
          <p:cNvPr id="31" name="Group 30">
            <a:extLst>
              <a:ext uri="{FF2B5EF4-FFF2-40B4-BE49-F238E27FC236}">
                <a16:creationId xmlns:a16="http://schemas.microsoft.com/office/drawing/2014/main" id="{2993EE7D-6C2F-43A3-9C60-0C79DB9E52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88843" y="626533"/>
            <a:ext cx="304800" cy="429768"/>
            <a:chOff x="215328" y="-46937"/>
            <a:chExt cx="304800" cy="2773841"/>
          </a:xfrm>
        </p:grpSpPr>
        <p:cxnSp>
          <p:nvCxnSpPr>
            <p:cNvPr id="32" name="Straight Connector 31">
              <a:extLst>
                <a:ext uri="{FF2B5EF4-FFF2-40B4-BE49-F238E27FC236}">
                  <a16:creationId xmlns:a16="http://schemas.microsoft.com/office/drawing/2014/main" id="{4F4095D5-6DE8-4CF4-8418-1C6822E164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CD50F6-3A5C-4547-BD23-ACBD8E391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912E168-78F1-4E05-A8A5-65F2BAF596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15E977-7B29-4DD8-9B9E-C63D97DF30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0642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VE Day celebrations – Mayfield Festival of Music and the Arts">
            <a:extLst>
              <a:ext uri="{FF2B5EF4-FFF2-40B4-BE49-F238E27FC236}">
                <a16:creationId xmlns:a16="http://schemas.microsoft.com/office/drawing/2014/main" id="{B2ABB348-CCA1-4C90-BADA-F2D68CC7BA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21" r="30827" b="2"/>
          <a:stretch/>
        </p:blipFill>
        <p:spPr bwMode="auto">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205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57F792-D245-4EF7-B9AF-BAADD164EA83}"/>
              </a:ext>
            </a:extLst>
          </p:cNvPr>
          <p:cNvSpPr>
            <a:spLocks noGrp="1"/>
          </p:cNvSpPr>
          <p:nvPr>
            <p:ph type="title"/>
          </p:nvPr>
        </p:nvSpPr>
        <p:spPr>
          <a:xfrm>
            <a:off x="5827048" y="444272"/>
            <a:ext cx="5721484" cy="1325563"/>
          </a:xfrm>
        </p:spPr>
        <p:txBody>
          <a:bodyPr vert="horz" lIns="91440" tIns="45720" rIns="91440" bIns="45720" rtlCol="0" anchor="ctr">
            <a:normAutofit/>
          </a:bodyPr>
          <a:lstStyle/>
          <a:p>
            <a:r>
              <a:rPr lang="en-US" b="1" dirty="0"/>
              <a:t>VE DAY TASK </a:t>
            </a:r>
          </a:p>
        </p:txBody>
      </p:sp>
      <p:sp>
        <p:nvSpPr>
          <p:cNvPr id="3" name="Content Placeholder 2">
            <a:extLst>
              <a:ext uri="{FF2B5EF4-FFF2-40B4-BE49-F238E27FC236}">
                <a16:creationId xmlns:a16="http://schemas.microsoft.com/office/drawing/2014/main" id="{D373FB23-EAE2-44FA-B123-5DBC2B862959}"/>
              </a:ext>
            </a:extLst>
          </p:cNvPr>
          <p:cNvSpPr>
            <a:spLocks noGrp="1"/>
          </p:cNvSpPr>
          <p:nvPr>
            <p:ph idx="1"/>
          </p:nvPr>
        </p:nvSpPr>
        <p:spPr>
          <a:xfrm>
            <a:off x="5827048" y="1597306"/>
            <a:ext cx="5721484" cy="5069712"/>
          </a:xfrm>
        </p:spPr>
        <p:txBody>
          <a:bodyPr vert="horz" lIns="91440" tIns="45720" rIns="91440" bIns="45720" rtlCol="0">
            <a:normAutofit/>
          </a:bodyPr>
          <a:lstStyle/>
          <a:p>
            <a:pPr marL="0" indent="0">
              <a:buNone/>
            </a:pPr>
            <a:r>
              <a:rPr lang="en-US" sz="1600" dirty="0">
                <a:solidFill>
                  <a:schemeClr val="tx1"/>
                </a:solidFill>
              </a:rPr>
              <a:t>Your task is to write a letter to your History teaching explaining why it is important to remember VE Day.</a:t>
            </a:r>
          </a:p>
          <a:p>
            <a:pPr marL="0" indent="0">
              <a:buNone/>
            </a:pPr>
            <a:r>
              <a:rPr lang="en-US" sz="1600" dirty="0">
                <a:solidFill>
                  <a:schemeClr val="tx1"/>
                </a:solidFill>
              </a:rPr>
              <a:t>Things you may want to consider:</a:t>
            </a:r>
          </a:p>
          <a:p>
            <a:r>
              <a:rPr lang="en-US" sz="1600" b="1" dirty="0">
                <a:solidFill>
                  <a:schemeClr val="tx1"/>
                </a:solidFill>
              </a:rPr>
              <a:t>The significance of the ending of the war: </a:t>
            </a:r>
            <a:r>
              <a:rPr lang="en-US" sz="1600" dirty="0">
                <a:solidFill>
                  <a:schemeClr val="tx1"/>
                </a:solidFill>
              </a:rPr>
              <a:t>VE Day was as much about celebrating the war as it was celebrating the victory over the Nazis.</a:t>
            </a:r>
          </a:p>
          <a:p>
            <a:r>
              <a:rPr lang="en-US" sz="1600" b="1" dirty="0">
                <a:solidFill>
                  <a:schemeClr val="tx1"/>
                </a:solidFill>
              </a:rPr>
              <a:t>The Human Cost of war and the sacrifices made by so many: </a:t>
            </a:r>
            <a:r>
              <a:rPr lang="en-US" sz="1600" dirty="0">
                <a:solidFill>
                  <a:schemeClr val="tx1"/>
                </a:solidFill>
              </a:rPr>
              <a:t>Victory in Europe had been costly. Between 50 – 60 million people died in WW2.  Out of those deaths, 45 million were civilians (people not serving in the armed forces). It is estimated that nearly 18 million service personnel were killed on the battlefields in Europe, including 11 million Allies.</a:t>
            </a:r>
          </a:p>
          <a:p>
            <a:r>
              <a:rPr lang="en-US" sz="1600" b="1" dirty="0">
                <a:solidFill>
                  <a:schemeClr val="tx1"/>
                </a:solidFill>
              </a:rPr>
              <a:t>Remembering the Impact on People’s Lives: </a:t>
            </a:r>
            <a:r>
              <a:rPr lang="en-US" sz="1600" dirty="0">
                <a:solidFill>
                  <a:schemeClr val="tx1"/>
                </a:solidFill>
              </a:rPr>
              <a:t>There were approximately 40 million refugees scattered across Europe. </a:t>
            </a:r>
            <a:r>
              <a:rPr lang="en-GB" sz="1600" dirty="0"/>
              <a:t>By the end of </a:t>
            </a:r>
            <a:r>
              <a:rPr lang="en-GB" sz="1600" b="1" dirty="0"/>
              <a:t>the Second World War</a:t>
            </a:r>
            <a:r>
              <a:rPr lang="en-GB" sz="1600" dirty="0"/>
              <a:t> around 3.5 million people, mainly children had experienced evacuation so to </a:t>
            </a:r>
            <a:r>
              <a:rPr lang="en-GB" sz="1600"/>
              <a:t>protect their lives. </a:t>
            </a:r>
            <a:endParaRPr lang="en-US" sz="1600" dirty="0">
              <a:solidFill>
                <a:schemeClr val="tx1"/>
              </a:solidFill>
            </a:endParaRPr>
          </a:p>
          <a:p>
            <a:endParaRPr lang="en-US" sz="1600" b="1" dirty="0">
              <a:solidFill>
                <a:schemeClr val="tx1"/>
              </a:solidFill>
            </a:endParaRPr>
          </a:p>
          <a:p>
            <a:endParaRPr lang="en-US" sz="1500" dirty="0">
              <a:solidFill>
                <a:schemeClr val="tx1"/>
              </a:solidFill>
            </a:endParaRPr>
          </a:p>
          <a:p>
            <a:pPr marL="0"/>
            <a:endParaRPr lang="en-US" sz="1500" b="1" dirty="0">
              <a:solidFill>
                <a:schemeClr val="tx1"/>
              </a:solidFill>
            </a:endParaRPr>
          </a:p>
          <a:p>
            <a:pPr marL="0"/>
            <a:endParaRPr lang="en-US" sz="1500" b="1" dirty="0">
              <a:solidFill>
                <a:schemeClr val="tx1"/>
              </a:solidFill>
            </a:endParaRPr>
          </a:p>
          <a:p>
            <a:pPr marL="0"/>
            <a:endParaRPr lang="en-US" sz="1500" dirty="0">
              <a:solidFill>
                <a:schemeClr val="tx1"/>
              </a:solidFill>
            </a:endParaRPr>
          </a:p>
        </p:txBody>
      </p:sp>
    </p:spTree>
    <p:extLst>
      <p:ext uri="{BB962C8B-B14F-4D97-AF65-F5344CB8AC3E}">
        <p14:creationId xmlns:p14="http://schemas.microsoft.com/office/powerpoint/2010/main" val="3785233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70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79233C-B393-4C86-B761-AEE8FCE28ED9}"/>
              </a:ext>
            </a:extLst>
          </p:cNvPr>
          <p:cNvSpPr>
            <a:spLocks noGrp="1"/>
          </p:cNvSpPr>
          <p:nvPr>
            <p:ph type="title"/>
          </p:nvPr>
        </p:nvSpPr>
        <p:spPr>
          <a:xfrm>
            <a:off x="5080934" y="132267"/>
            <a:ext cx="6586491" cy="1286160"/>
          </a:xfrm>
        </p:spPr>
        <p:txBody>
          <a:bodyPr vert="horz" lIns="91440" tIns="45720" rIns="91440" bIns="45720" rtlCol="0" anchor="b">
            <a:normAutofit/>
          </a:bodyPr>
          <a:lstStyle/>
          <a:p>
            <a:r>
              <a:rPr lang="en-US" b="1" dirty="0"/>
              <a:t>VE DAY</a:t>
            </a:r>
          </a:p>
        </p:txBody>
      </p:sp>
      <p:sp>
        <p:nvSpPr>
          <p:cNvPr id="5" name="Content Placeholder 4">
            <a:extLst>
              <a:ext uri="{FF2B5EF4-FFF2-40B4-BE49-F238E27FC236}">
                <a16:creationId xmlns:a16="http://schemas.microsoft.com/office/drawing/2014/main" id="{7946966C-1AAF-40E8-8FC2-81B2821A8611}"/>
              </a:ext>
            </a:extLst>
          </p:cNvPr>
          <p:cNvSpPr>
            <a:spLocks noGrp="1"/>
          </p:cNvSpPr>
          <p:nvPr>
            <p:ph idx="1"/>
          </p:nvPr>
        </p:nvSpPr>
        <p:spPr>
          <a:xfrm>
            <a:off x="4965431" y="2222338"/>
            <a:ext cx="6586489" cy="4896091"/>
          </a:xfrm>
        </p:spPr>
        <p:txBody>
          <a:bodyPr vert="horz" lIns="91440" tIns="45720" rIns="91440" bIns="45720" rtlCol="0">
            <a:normAutofit fontScale="32500" lnSpcReduction="20000"/>
          </a:bodyPr>
          <a:lstStyle/>
          <a:p>
            <a:r>
              <a:rPr lang="en-US" sz="5500" dirty="0">
                <a:solidFill>
                  <a:schemeClr val="tx1"/>
                </a:solidFill>
              </a:rPr>
              <a:t>On 7</a:t>
            </a:r>
            <a:r>
              <a:rPr lang="en-US" sz="5500" baseline="30000" dirty="0">
                <a:solidFill>
                  <a:schemeClr val="tx1"/>
                </a:solidFill>
              </a:rPr>
              <a:t>th</a:t>
            </a:r>
            <a:r>
              <a:rPr lang="en-US" sz="5500" dirty="0">
                <a:solidFill>
                  <a:schemeClr val="tx1"/>
                </a:solidFill>
              </a:rPr>
              <a:t> May 1945, Winston Churchill made an announcement on the radio that Germany had officially surrendered. He declared that the next day (8</a:t>
            </a:r>
            <a:r>
              <a:rPr lang="en-US" sz="5500" baseline="30000" dirty="0">
                <a:solidFill>
                  <a:schemeClr val="tx1"/>
                </a:solidFill>
              </a:rPr>
              <a:t>th</a:t>
            </a:r>
            <a:r>
              <a:rPr lang="en-US" sz="5500" dirty="0">
                <a:solidFill>
                  <a:schemeClr val="tx1"/>
                </a:solidFill>
              </a:rPr>
              <a:t> May) would become Victory in Europe day and a national holiday for everyone.  </a:t>
            </a:r>
          </a:p>
          <a:p>
            <a:endParaRPr lang="en-US" sz="5500" dirty="0">
              <a:solidFill>
                <a:schemeClr val="tx1"/>
              </a:solidFill>
            </a:endParaRPr>
          </a:p>
          <a:p>
            <a:r>
              <a:rPr lang="en-US" sz="5500" dirty="0">
                <a:solidFill>
                  <a:schemeClr val="tx1"/>
                </a:solidFill>
              </a:rPr>
              <a:t>In his announcement, Churchill paid tribute to Britain’s allies: “</a:t>
            </a:r>
            <a:r>
              <a:rPr lang="en-US" sz="5500" i="1" dirty="0">
                <a:solidFill>
                  <a:schemeClr val="tx1"/>
                </a:solidFill>
              </a:rPr>
              <a:t>Finally almost the whole world was combined against the evil-doers, who are now prostrate before us. Our gratitude to our splendid Allies goes forth from all our hearts in this Island and throughout the British Empire.” A total of 46 countries fought together in the war. </a:t>
            </a:r>
          </a:p>
          <a:p>
            <a:endParaRPr lang="en-US" sz="5500" dirty="0">
              <a:solidFill>
                <a:schemeClr val="tx1"/>
              </a:solidFill>
            </a:endParaRPr>
          </a:p>
          <a:p>
            <a:r>
              <a:rPr lang="en-US" sz="5500" dirty="0">
                <a:solidFill>
                  <a:schemeClr val="tx1"/>
                </a:solidFill>
              </a:rPr>
              <a:t>Even though VE Day marked victory for Europe over Germany, World War Two was still not over. Even after 8 May, many soldiers, sailors and pilots were sent to the east to fight in Japan. </a:t>
            </a:r>
          </a:p>
          <a:p>
            <a:pPr marL="0" indent="0">
              <a:buNone/>
            </a:pPr>
            <a:endParaRPr lang="en-US" sz="5500" dirty="0">
              <a:solidFill>
                <a:schemeClr val="tx1"/>
              </a:solidFill>
            </a:endParaRPr>
          </a:p>
          <a:p>
            <a:pPr marL="0" indent="0">
              <a:buNone/>
            </a:pPr>
            <a:br>
              <a:rPr lang="en-US" sz="5500" dirty="0">
                <a:solidFill>
                  <a:schemeClr val="tx1"/>
                </a:solidFill>
              </a:rPr>
            </a:br>
            <a:endParaRPr lang="en-US" sz="5500" dirty="0">
              <a:solidFill>
                <a:schemeClr val="tx1"/>
              </a:solidFill>
            </a:endParaRPr>
          </a:p>
          <a:p>
            <a:pPr marL="0"/>
            <a:endParaRPr lang="en-US" sz="1100" dirty="0">
              <a:solidFill>
                <a:schemeClr val="tx1"/>
              </a:solidFill>
            </a:endParaRPr>
          </a:p>
        </p:txBody>
      </p:sp>
      <p:pic>
        <p:nvPicPr>
          <p:cNvPr id="1026" name="Picture 2" descr="Winston Churchill V For Victory&quot; Greeting Card by historicalstuff ...">
            <a:extLst>
              <a:ext uri="{FF2B5EF4-FFF2-40B4-BE49-F238E27FC236}">
                <a16:creationId xmlns:a16="http://schemas.microsoft.com/office/drawing/2014/main" id="{D2117AD4-F59D-451B-A025-781328842A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1" r="3179"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18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A7C4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1649B1-D755-4491-94B2-7F851AED5AFE}"/>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VE DAY</a:t>
            </a:r>
          </a:p>
        </p:txBody>
      </p:sp>
      <p:pic>
        <p:nvPicPr>
          <p:cNvPr id="4" name="Image" descr="Image">
            <a:extLst>
              <a:ext uri="{FF2B5EF4-FFF2-40B4-BE49-F238E27FC236}">
                <a16:creationId xmlns:a16="http://schemas.microsoft.com/office/drawing/2014/main" id="{9D235651-666C-4DD1-BBCF-E2FB60E55A10}"/>
              </a:ext>
            </a:extLst>
          </p:cNvPr>
          <p:cNvPicPr>
            <a:picLocks noChangeAspect="1"/>
          </p:cNvPicPr>
          <p:nvPr/>
        </p:nvPicPr>
        <p:blipFill rotWithShape="1">
          <a:blip r:embed="rId2"/>
          <a:srcRect l="473" r="2892" b="7"/>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B652AB-F906-4FBC-97DB-FAFC032B53E1}"/>
              </a:ext>
            </a:extLst>
          </p:cNvPr>
          <p:cNvSpPr>
            <a:spLocks noGrp="1"/>
          </p:cNvSpPr>
          <p:nvPr>
            <p:ph idx="1"/>
          </p:nvPr>
        </p:nvSpPr>
        <p:spPr>
          <a:xfrm>
            <a:off x="8029319" y="917724"/>
            <a:ext cx="3424739" cy="5378903"/>
          </a:xfrm>
        </p:spPr>
        <p:txBody>
          <a:bodyPr vert="horz" lIns="91440" tIns="45720" rIns="91440" bIns="45720" rtlCol="0" anchor="ctr">
            <a:normAutofit/>
          </a:bodyPr>
          <a:lstStyle/>
          <a:p>
            <a:r>
              <a:rPr lang="en-US" sz="1800" dirty="0">
                <a:solidFill>
                  <a:srgbClr val="FFFFFF"/>
                </a:solidFill>
              </a:rPr>
              <a:t>VE Day was a huge moment for people across Europe as it marked the end of many years of conflict. It was a moment of great relief and </a:t>
            </a:r>
            <a:r>
              <a:rPr lang="en-US" sz="1800" b="1" dirty="0">
                <a:solidFill>
                  <a:srgbClr val="FFFFFF"/>
                </a:solidFill>
              </a:rPr>
              <a:t>hope</a:t>
            </a:r>
            <a:r>
              <a:rPr lang="en-US" sz="1800" dirty="0">
                <a:solidFill>
                  <a:srgbClr val="FFFFFF"/>
                </a:solidFill>
              </a:rPr>
              <a:t> for the future – and a day for communities to come together for a period of celebration.</a:t>
            </a:r>
          </a:p>
          <a:p>
            <a:endParaRPr lang="en-US" sz="1800" dirty="0">
              <a:solidFill>
                <a:srgbClr val="FFFFFF"/>
              </a:solidFill>
            </a:endParaRPr>
          </a:p>
          <a:p>
            <a:r>
              <a:rPr lang="en-US" sz="1800" dirty="0">
                <a:solidFill>
                  <a:srgbClr val="FFFFFF"/>
                </a:solidFill>
              </a:rPr>
              <a:t>Students might notice that there are predominantly women and children in this photo as lots of men were soldiers and wouldn’t have started their journey home from the front lines yet.</a:t>
            </a:r>
          </a:p>
          <a:p>
            <a:pPr marL="0"/>
            <a:endParaRPr lang="en-US" sz="1700" dirty="0">
              <a:solidFill>
                <a:srgbClr val="FFFFFF"/>
              </a:solidFill>
            </a:endParaRPr>
          </a:p>
        </p:txBody>
      </p:sp>
    </p:spTree>
    <p:extLst>
      <p:ext uri="{BB962C8B-B14F-4D97-AF65-F5344CB8AC3E}">
        <p14:creationId xmlns:p14="http://schemas.microsoft.com/office/powerpoint/2010/main" val="511452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637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F8A77C1-DCA9-4115-9872-3C8305007E1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British Commonwealth</a:t>
            </a:r>
          </a:p>
        </p:txBody>
      </p:sp>
      <p:pic>
        <p:nvPicPr>
          <p:cNvPr id="6" name="Image" descr="Image">
            <a:extLst>
              <a:ext uri="{FF2B5EF4-FFF2-40B4-BE49-F238E27FC236}">
                <a16:creationId xmlns:a16="http://schemas.microsoft.com/office/drawing/2014/main" id="{AE2943EB-D280-4BF4-B429-2B3CE7C3B4CF}"/>
              </a:ext>
            </a:extLst>
          </p:cNvPr>
          <p:cNvPicPr>
            <a:picLocks noChangeAspect="1"/>
          </p:cNvPicPr>
          <p:nvPr/>
        </p:nvPicPr>
        <p:blipFill rotWithShape="1">
          <a:blip r:embed="rId2"/>
          <a:srcRect l="3069" r="296" b="7"/>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E17DFB33-F21C-42AA-8281-683909D23AC4}"/>
              </a:ext>
            </a:extLst>
          </p:cNvPr>
          <p:cNvSpPr>
            <a:spLocks noGrp="1"/>
          </p:cNvSpPr>
          <p:nvPr>
            <p:ph idx="1"/>
          </p:nvPr>
        </p:nvSpPr>
        <p:spPr>
          <a:xfrm>
            <a:off x="7534655" y="409721"/>
            <a:ext cx="4173103" cy="6038555"/>
          </a:xfrm>
        </p:spPr>
        <p:txBody>
          <a:bodyPr vert="horz" lIns="91440" tIns="45720" rIns="91440" bIns="45720" rtlCol="0" anchor="ctr">
            <a:noAutofit/>
          </a:bodyPr>
          <a:lstStyle/>
          <a:p>
            <a:r>
              <a:rPr lang="en-US" sz="1400" dirty="0">
                <a:solidFill>
                  <a:srgbClr val="FFFFFF"/>
                </a:solidFill>
              </a:rPr>
              <a:t>This military parade in Kenya, one of Britain’s allies during the war, </a:t>
            </a:r>
            <a:r>
              <a:rPr lang="en-US" sz="1400" dirty="0" err="1">
                <a:solidFill>
                  <a:srgbClr val="FFFFFF"/>
                </a:solidFill>
              </a:rPr>
              <a:t>recognised</a:t>
            </a:r>
            <a:r>
              <a:rPr lang="en-US" sz="1400" dirty="0">
                <a:solidFill>
                  <a:srgbClr val="FFFFFF"/>
                </a:solidFill>
              </a:rPr>
              <a:t> the bravery of the soldiers who fought in the war to protect our freedoms and welcomed them home. With nearly 18 million service personnel killed on the battlefields in Europe, not everyone was able to return home.</a:t>
            </a:r>
          </a:p>
          <a:p>
            <a:endParaRPr lang="en-US" sz="1400" dirty="0">
              <a:solidFill>
                <a:srgbClr val="FFFFFF"/>
              </a:solidFill>
            </a:endParaRPr>
          </a:p>
          <a:p>
            <a:r>
              <a:rPr lang="en-US" sz="1400" dirty="0">
                <a:solidFill>
                  <a:srgbClr val="FFFFFF"/>
                </a:solidFill>
              </a:rPr>
              <a:t>In addition to the celebrations, VE day was a time of thanksgiving – to show gratitude to all those who served and sacrificed in the war effort such as:</a:t>
            </a:r>
          </a:p>
          <a:p>
            <a:pPr marL="171450">
              <a:buSzPct val="100000"/>
            </a:pPr>
            <a:r>
              <a:rPr lang="en-US" sz="1400" dirty="0">
                <a:solidFill>
                  <a:srgbClr val="FFFFFF"/>
                </a:solidFill>
              </a:rPr>
              <a:t>Service personnel including Commonwealth forces and Britain’s allies </a:t>
            </a:r>
          </a:p>
          <a:p>
            <a:pPr marL="171450">
              <a:buSzPct val="100000"/>
            </a:pPr>
            <a:r>
              <a:rPr lang="en-US" sz="1400" dirty="0">
                <a:solidFill>
                  <a:srgbClr val="FFFFFF"/>
                </a:solidFill>
              </a:rPr>
              <a:t>Those who served on the Home Front, for example as Land Girls, Home Guard, Women’s Timber Corps, and the like, either as civilians in reserved occupations or with the Armed Forces</a:t>
            </a:r>
          </a:p>
          <a:p>
            <a:pPr marL="171450">
              <a:buSzPct val="100000"/>
            </a:pPr>
            <a:r>
              <a:rPr lang="en-US" sz="1400" dirty="0">
                <a:solidFill>
                  <a:srgbClr val="FFFFFF"/>
                </a:solidFill>
              </a:rPr>
              <a:t>Men and women who served in the emergency services</a:t>
            </a:r>
          </a:p>
          <a:p>
            <a:pPr marL="171450">
              <a:buSzPct val="100000"/>
            </a:pPr>
            <a:r>
              <a:rPr lang="en-US" sz="1400" dirty="0" err="1">
                <a:solidFill>
                  <a:srgbClr val="FFFFFF"/>
                </a:solidFill>
              </a:rPr>
              <a:t>Civillians</a:t>
            </a:r>
            <a:r>
              <a:rPr lang="en-US" sz="1400" dirty="0">
                <a:solidFill>
                  <a:srgbClr val="FFFFFF"/>
                </a:solidFill>
              </a:rPr>
              <a:t> who took in and looked after evacuees </a:t>
            </a:r>
          </a:p>
        </p:txBody>
      </p:sp>
    </p:spTree>
    <p:extLst>
      <p:ext uri="{BB962C8B-B14F-4D97-AF65-F5344CB8AC3E}">
        <p14:creationId xmlns:p14="http://schemas.microsoft.com/office/powerpoint/2010/main" val="101284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descr="Image">
            <a:extLst>
              <a:ext uri="{FF2B5EF4-FFF2-40B4-BE49-F238E27FC236}">
                <a16:creationId xmlns:a16="http://schemas.microsoft.com/office/drawing/2014/main" id="{873E7F35-62C7-4238-8ECA-94923584AF74}"/>
              </a:ext>
            </a:extLst>
          </p:cNvPr>
          <p:cNvPicPr>
            <a:picLocks noChangeAspect="1"/>
          </p:cNvPicPr>
          <p:nvPr/>
        </p:nvPicPr>
        <p:blipFill rotWithShape="1">
          <a:blip r:embed="rId2"/>
          <a:srcRect b="12436"/>
          <a:stretch/>
        </p:blipFill>
        <p:spPr>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Tree>
    <p:extLst>
      <p:ext uri="{BB962C8B-B14F-4D97-AF65-F5344CB8AC3E}">
        <p14:creationId xmlns:p14="http://schemas.microsoft.com/office/powerpoint/2010/main" val="332078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04DDB4EE-3C81-482E-A050-DD194299CB27}"/>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5" name="How do you think people felt…">
            <a:extLst>
              <a:ext uri="{FF2B5EF4-FFF2-40B4-BE49-F238E27FC236}">
                <a16:creationId xmlns:a16="http://schemas.microsoft.com/office/drawing/2014/main" id="{BA0E45C3-4BE6-4F24-B943-2B3B7A758346}"/>
              </a:ext>
            </a:extLst>
          </p:cNvPr>
          <p:cNvSpPr txBox="1"/>
          <p:nvPr/>
        </p:nvSpPr>
        <p:spPr>
          <a:xfrm>
            <a:off x="5597248" y="1879908"/>
            <a:ext cx="4252601" cy="956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nSpc>
                <a:spcPct val="90000"/>
              </a:lnSpc>
              <a:spcBef>
                <a:spcPts val="1000"/>
              </a:spcBef>
              <a:defRPr sz="2600">
                <a:solidFill>
                  <a:srgbClr val="FFFFFF"/>
                </a:solidFill>
                <a:latin typeface="Arial"/>
                <a:ea typeface="Arial"/>
                <a:cs typeface="Arial"/>
                <a:sym typeface="Arial"/>
              </a:defRPr>
            </a:pPr>
            <a:r>
              <a:t>How do you think people felt</a:t>
            </a:r>
          </a:p>
          <a:p>
            <a:pPr>
              <a:lnSpc>
                <a:spcPct val="90000"/>
              </a:lnSpc>
              <a:spcBef>
                <a:spcPts val="1000"/>
              </a:spcBef>
              <a:defRPr sz="2600">
                <a:solidFill>
                  <a:srgbClr val="FFFFFF"/>
                </a:solidFill>
                <a:latin typeface="Arial"/>
                <a:ea typeface="Arial"/>
                <a:cs typeface="Arial"/>
                <a:sym typeface="Arial"/>
              </a:defRPr>
            </a:pPr>
            <a:r>
              <a:t>hearing those words?</a:t>
            </a:r>
          </a:p>
        </p:txBody>
      </p:sp>
      <p:sp>
        <p:nvSpPr>
          <p:cNvPr id="6" name="Was the war over for everyone?">
            <a:extLst>
              <a:ext uri="{FF2B5EF4-FFF2-40B4-BE49-F238E27FC236}">
                <a16:creationId xmlns:a16="http://schemas.microsoft.com/office/drawing/2014/main" id="{9E8B665E-BB2F-4E26-82D6-5819EC407E37}"/>
              </a:ext>
            </a:extLst>
          </p:cNvPr>
          <p:cNvSpPr txBox="1"/>
          <p:nvPr/>
        </p:nvSpPr>
        <p:spPr>
          <a:xfrm>
            <a:off x="5597248" y="4321723"/>
            <a:ext cx="4771763" cy="474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90000"/>
              </a:lnSpc>
              <a:spcBef>
                <a:spcPts val="1000"/>
              </a:spcBef>
              <a:defRPr sz="2600">
                <a:solidFill>
                  <a:srgbClr val="FFFFFF"/>
                </a:solidFill>
                <a:latin typeface="Arial"/>
                <a:ea typeface="Arial"/>
                <a:cs typeface="Arial"/>
                <a:sym typeface="Arial"/>
              </a:defRPr>
            </a:lvl1pPr>
          </a:lstStyle>
          <a:p>
            <a:r>
              <a:t>Was the war over for everyone?</a:t>
            </a:r>
          </a:p>
        </p:txBody>
      </p:sp>
    </p:spTree>
    <p:extLst>
      <p:ext uri="{BB962C8B-B14F-4D97-AF65-F5344CB8AC3E}">
        <p14:creationId xmlns:p14="http://schemas.microsoft.com/office/powerpoint/2010/main" val="504013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DEE4-D1B1-46F5-B6BA-BBA2038DE74B}"/>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b="1"/>
              <a:t>Why Should we Remember VE DAY?</a:t>
            </a:r>
          </a:p>
        </p:txBody>
      </p:sp>
      <p:sp>
        <p:nvSpPr>
          <p:cNvPr id="3" name="Content Placeholder 2">
            <a:extLst>
              <a:ext uri="{FF2B5EF4-FFF2-40B4-BE49-F238E27FC236}">
                <a16:creationId xmlns:a16="http://schemas.microsoft.com/office/drawing/2014/main" id="{68E9619F-9ED1-4711-BC3F-467B536EE329}"/>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2000" dirty="0">
                <a:solidFill>
                  <a:schemeClr val="tx1"/>
                </a:solidFill>
              </a:rPr>
              <a:t>This year it is the 75</a:t>
            </a:r>
            <a:r>
              <a:rPr lang="en-US" sz="2000" baseline="30000" dirty="0">
                <a:solidFill>
                  <a:schemeClr val="tx1"/>
                </a:solidFill>
              </a:rPr>
              <a:t>th</a:t>
            </a:r>
            <a:r>
              <a:rPr lang="en-US" sz="2000" dirty="0">
                <a:solidFill>
                  <a:schemeClr val="tx1"/>
                </a:solidFill>
              </a:rPr>
              <a:t> anniversary of VE Day. To commemorate the event, the early May bank holiday (usually a Monday) has been moved so that the bank holiday is the same day as VE Day – Friday 8</a:t>
            </a:r>
            <a:r>
              <a:rPr lang="en-US" sz="2000" baseline="30000" dirty="0">
                <a:solidFill>
                  <a:schemeClr val="tx1"/>
                </a:solidFill>
              </a:rPr>
              <a:t>th</a:t>
            </a:r>
            <a:r>
              <a:rPr lang="en-US" sz="2000" dirty="0">
                <a:solidFill>
                  <a:schemeClr val="tx1"/>
                </a:solidFill>
              </a:rPr>
              <a:t> May. </a:t>
            </a:r>
          </a:p>
          <a:p>
            <a:endParaRPr lang="en-US" sz="2000" dirty="0">
              <a:solidFill>
                <a:schemeClr val="tx1"/>
              </a:solidFill>
            </a:endParaRPr>
          </a:p>
          <a:p>
            <a:r>
              <a:rPr lang="en-US" sz="2000" dirty="0">
                <a:solidFill>
                  <a:schemeClr val="tx1"/>
                </a:solidFill>
              </a:rPr>
              <a:t>Due to these unprecedented times, there will be no special events taking place this Friday or across the weekend. However we can still give thanks to those who served in the war and to remember all those who lost their lives. </a:t>
            </a:r>
          </a:p>
          <a:p>
            <a:pPr>
              <a:defRPr i="1"/>
            </a:pPr>
            <a:endParaRPr lang="en-US" sz="2000" dirty="0">
              <a:solidFill>
                <a:schemeClr val="tx1"/>
              </a:solidFill>
            </a:endParaRPr>
          </a:p>
          <a:p>
            <a:pPr marL="0"/>
            <a:endParaRPr lang="en-US" sz="2000" dirty="0">
              <a:solidFill>
                <a:schemeClr val="tx1"/>
              </a:solidFill>
            </a:endParaRPr>
          </a:p>
        </p:txBody>
      </p:sp>
      <p:pic>
        <p:nvPicPr>
          <p:cNvPr id="4" name="Image" descr="Image">
            <a:extLst>
              <a:ext uri="{FF2B5EF4-FFF2-40B4-BE49-F238E27FC236}">
                <a16:creationId xmlns:a16="http://schemas.microsoft.com/office/drawing/2014/main" id="{61C952FC-04D0-4EB7-8FE4-98107F1D488D}"/>
              </a:ext>
            </a:extLst>
          </p:cNvPr>
          <p:cNvPicPr>
            <a:picLocks noChangeAspect="1"/>
          </p:cNvPicPr>
          <p:nvPr/>
        </p:nvPicPr>
        <p:blipFill rotWithShape="1">
          <a:blip r:embed="rId2"/>
          <a:srcRect l="37649" r="24339" b="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4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14">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6">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FC023E-24D4-449D-AE9B-2D54AD026B06}"/>
              </a:ext>
            </a:extLst>
          </p:cNvPr>
          <p:cNvSpPr>
            <a:spLocks noGrp="1"/>
          </p:cNvSpPr>
          <p:nvPr>
            <p:ph type="title"/>
          </p:nvPr>
        </p:nvSpPr>
        <p:spPr>
          <a:xfrm>
            <a:off x="2311147" y="365760"/>
            <a:ext cx="7569706" cy="1288238"/>
          </a:xfrm>
        </p:spPr>
        <p:txBody>
          <a:bodyPr vert="horz" lIns="91440" tIns="45720" rIns="91440" bIns="45720" rtlCol="0" anchor="ctr">
            <a:normAutofit/>
          </a:bodyPr>
          <a:lstStyle/>
          <a:p>
            <a:pPr algn="ctr"/>
            <a:r>
              <a:rPr lang="en-US" sz="4100" b="1" kern="1200" dirty="0">
                <a:solidFill>
                  <a:schemeClr val="tx1"/>
                </a:solidFill>
                <a:latin typeface="+mj-lt"/>
                <a:ea typeface="+mj-ea"/>
                <a:cs typeface="+mj-cs"/>
              </a:rPr>
              <a:t>Veterans Remember VE Day</a:t>
            </a:r>
          </a:p>
        </p:txBody>
      </p:sp>
      <p:sp>
        <p:nvSpPr>
          <p:cNvPr id="3" name="Content Placeholder 2">
            <a:extLst>
              <a:ext uri="{FF2B5EF4-FFF2-40B4-BE49-F238E27FC236}">
                <a16:creationId xmlns:a16="http://schemas.microsoft.com/office/drawing/2014/main" id="{EA0C1AEF-C546-4CFE-8F9D-322135FD5C85}"/>
              </a:ext>
            </a:extLst>
          </p:cNvPr>
          <p:cNvSpPr>
            <a:spLocks noGrp="1"/>
          </p:cNvSpPr>
          <p:nvPr>
            <p:ph idx="1"/>
          </p:nvPr>
        </p:nvSpPr>
        <p:spPr>
          <a:xfrm>
            <a:off x="2165569" y="1504709"/>
            <a:ext cx="7860863" cy="4476991"/>
          </a:xfrm>
        </p:spPr>
        <p:txBody>
          <a:bodyPr vert="horz" lIns="91440" tIns="45720" rIns="91440" bIns="45720" rtlCol="0" anchor="t">
            <a:normAutofit fontScale="92500" lnSpcReduction="10000"/>
          </a:bodyPr>
          <a:lstStyle/>
          <a:p>
            <a:r>
              <a:rPr lang="en-US" sz="2000" dirty="0">
                <a:solidFill>
                  <a:schemeClr val="tx1"/>
                </a:solidFill>
              </a:rPr>
              <a:t>5 Years ago marked the 70th anniversary of VE Day, when World War Two in Europe came to an end. News of peace was greeted with street parties and celebration.</a:t>
            </a:r>
          </a:p>
          <a:p>
            <a:r>
              <a:rPr lang="en-US" sz="2000" dirty="0">
                <a:solidFill>
                  <a:schemeClr val="tx1"/>
                </a:solidFill>
              </a:rPr>
              <a:t>BBC News spoke to three people who remember the fighting and the declaration of peace.</a:t>
            </a:r>
          </a:p>
          <a:p>
            <a:r>
              <a:rPr lang="en-US" sz="2000" dirty="0">
                <a:solidFill>
                  <a:schemeClr val="tx1"/>
                </a:solidFill>
              </a:rPr>
              <a:t>Ken Wilkinson is now 96. He served with No 19 Squadron throughout WWII as a Spitfire pilot. </a:t>
            </a:r>
          </a:p>
          <a:p>
            <a:r>
              <a:rPr lang="en-US" sz="2000" dirty="0">
                <a:solidFill>
                  <a:schemeClr val="tx1"/>
                </a:solidFill>
              </a:rPr>
              <a:t>Harold Bradley, 91, joined the army as soon as he turned 18. He trained as a </a:t>
            </a:r>
            <a:r>
              <a:rPr lang="en-US" sz="2000" dirty="0" err="1">
                <a:solidFill>
                  <a:schemeClr val="tx1"/>
                </a:solidFill>
              </a:rPr>
              <a:t>signaller</a:t>
            </a:r>
            <a:r>
              <a:rPr lang="en-US" sz="2000" dirty="0">
                <a:solidFill>
                  <a:schemeClr val="tx1"/>
                </a:solidFill>
              </a:rPr>
              <a:t> and was with 131st Field Regiment Royal Artillery by the time the war ended.</a:t>
            </a:r>
          </a:p>
          <a:p>
            <a:r>
              <a:rPr lang="en-US" sz="2000" dirty="0">
                <a:solidFill>
                  <a:schemeClr val="tx1"/>
                </a:solidFill>
              </a:rPr>
              <a:t>Esme Woodman was 20 when war broke out. She joined the Fire Brigade, moving up the ranks to Water Officer. She is now 94.</a:t>
            </a:r>
          </a:p>
          <a:p>
            <a:pPr marL="0" indent="0">
              <a:buNone/>
            </a:pPr>
            <a:r>
              <a:rPr lang="en-US" sz="2000" dirty="0">
                <a:solidFill>
                  <a:schemeClr val="tx1"/>
                </a:solidFill>
              </a:rPr>
              <a:t>Watch this video link</a:t>
            </a:r>
          </a:p>
          <a:p>
            <a:pPr marL="0" indent="0">
              <a:buNone/>
            </a:pPr>
            <a:r>
              <a:rPr lang="en-US" sz="2000" dirty="0">
                <a:solidFill>
                  <a:schemeClr val="tx1"/>
                </a:solidFill>
                <a:hlinkClick r:id="rId2"/>
              </a:rPr>
              <a:t>https://www.bbc.co.uk/news/av/uk-32626521/veterans-remember-ve-day</a:t>
            </a:r>
            <a:endParaRPr lang="en-US" sz="2000" dirty="0">
              <a:solidFill>
                <a:schemeClr val="tx1"/>
              </a:solidFill>
            </a:endParaRPr>
          </a:p>
          <a:p>
            <a:pPr marL="0"/>
            <a:endParaRPr lang="en-US" sz="1500" dirty="0">
              <a:solidFill>
                <a:schemeClr val="tx1"/>
              </a:solidFill>
            </a:endParaRPr>
          </a:p>
        </p:txBody>
      </p:sp>
    </p:spTree>
    <p:extLst>
      <p:ext uri="{BB962C8B-B14F-4D97-AF65-F5344CB8AC3E}">
        <p14:creationId xmlns:p14="http://schemas.microsoft.com/office/powerpoint/2010/main" val="31094161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1">
      <a:dk1>
        <a:srgbClr val="4F1264"/>
      </a:dk1>
      <a:lt1>
        <a:srgbClr val="FFFFFF"/>
      </a:lt1>
      <a:dk2>
        <a:srgbClr val="57146D"/>
      </a:dk2>
      <a:lt2>
        <a:srgbClr val="E7E6E6"/>
      </a:lt2>
      <a:accent1>
        <a:srgbClr val="671784"/>
      </a:accent1>
      <a:accent2>
        <a:srgbClr val="D4B35B"/>
      </a:accent2>
      <a:accent3>
        <a:srgbClr val="F9F3C6"/>
      </a:accent3>
      <a:accent4>
        <a:srgbClr val="F3CB48"/>
      </a:accent4>
      <a:accent5>
        <a:srgbClr val="A624D5"/>
      </a:accent5>
      <a:accent6>
        <a:srgbClr val="F3CF51"/>
      </a:accent6>
      <a:hlink>
        <a:srgbClr val="351592"/>
      </a:hlink>
      <a:folHlink>
        <a:srgbClr val="F4E7B6"/>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1192</Words>
  <Application>Microsoft Office PowerPoint</Application>
  <PresentationFormat>Widescreen</PresentationFormat>
  <Paragraphs>57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Palatino Linotype</vt:lpstr>
      <vt:lpstr>Office Theme</vt:lpstr>
      <vt:lpstr>PowerPoint Presentation</vt:lpstr>
      <vt:lpstr>What do you know about VE Day? </vt:lpstr>
      <vt:lpstr>VE DAY</vt:lpstr>
      <vt:lpstr>VE DAY</vt:lpstr>
      <vt:lpstr>British Commonwealth</vt:lpstr>
      <vt:lpstr>PowerPoint Presentation</vt:lpstr>
      <vt:lpstr>PowerPoint Presentation</vt:lpstr>
      <vt:lpstr>Why Should we Remember VE DAY?</vt:lpstr>
      <vt:lpstr>Veterans Remember VE Day</vt:lpstr>
      <vt:lpstr>PowerPoint Presentation</vt:lpstr>
      <vt:lpstr>PowerPoint Presentation</vt:lpstr>
      <vt:lpstr>PowerPoint Presentation</vt:lpstr>
      <vt:lpstr>The Cost of the War</vt:lpstr>
      <vt:lpstr>PowerPoint Presentation</vt:lpstr>
      <vt:lpstr>PowerPoint Presentation</vt:lpstr>
      <vt:lpstr>PowerPoint Presentation</vt:lpstr>
      <vt:lpstr>PowerPoint Presentation</vt:lpstr>
      <vt:lpstr>PowerPoint Presentation</vt:lpstr>
      <vt:lpstr>PowerPoint Presentation</vt:lpstr>
      <vt:lpstr>Evacuees</vt:lpstr>
      <vt:lpstr>PowerPoint Presentation</vt:lpstr>
      <vt:lpstr>VE DAY TASK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Binding</dc:creator>
  <cp:lastModifiedBy>Herrity, Sarah</cp:lastModifiedBy>
  <cp:revision>3</cp:revision>
  <dcterms:created xsi:type="dcterms:W3CDTF">2020-04-26T17:03:53Z</dcterms:created>
  <dcterms:modified xsi:type="dcterms:W3CDTF">2020-04-28T17:27:19Z</dcterms:modified>
</cp:coreProperties>
</file>