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3"/>
  </p:notesMasterIdLst>
  <p:sldIdLst>
    <p:sldId id="31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56" y="1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5D6217-8AE2-4779-9CBA-1A70C7A7076C}" type="datetimeFigureOut">
              <a:rPr lang="en-GB" smtClean="0"/>
              <a:t>02/11/2021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9154F0-E8C7-4ADE-820A-9F8693E65700}" type="slidenum">
              <a:rPr lang="en-GB" smtClean="0"/>
              <a:t>‹#›</a:t>
            </a:fld>
            <a:endParaRPr lang="en-GB"/>
          </a:p>
        </p:txBody>
      </p:sp>
    </p:spTree>
    <p:extLst>
      <p:ext uri="{BB962C8B-B14F-4D97-AF65-F5344CB8AC3E}">
        <p14:creationId xmlns:p14="http://schemas.microsoft.com/office/powerpoint/2010/main" val="1420412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40481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31942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81645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51465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69936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31909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73601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3395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0443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5284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AEA7BA-E3DE-4659-99E2-AD8BECC4E1BB}" type="datetimeFigureOut">
              <a:rPr lang="en-GB" smtClean="0">
                <a:solidFill>
                  <a:prstClr val="black">
                    <a:tint val="75000"/>
                  </a:prstClr>
                </a:solidFill>
              </a:rPr>
              <a:pPr/>
              <a:t>02/11/2021</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EDB116B0-7CB1-4ED7-9795-4A93A6DE2C65}"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93457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3AAEA7BA-E3DE-4659-99E2-AD8BECC4E1BB}" type="datetimeFigureOut">
              <a:rPr lang="en-GB" smtClean="0">
                <a:solidFill>
                  <a:prstClr val="black">
                    <a:tint val="75000"/>
                  </a:prstClr>
                </a:solidFill>
              </a:rPr>
              <a:pPr defTabSz="457200"/>
              <a:t>02/11/2021</a:t>
            </a:fld>
            <a:endParaRPr lang="en-GB">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GB">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EDB116B0-7CB1-4ED7-9795-4A93A6DE2C65}" type="slidenum">
              <a:rPr lang="en-GB" smtClean="0">
                <a:solidFill>
                  <a:prstClr val="black">
                    <a:tint val="75000"/>
                  </a:prstClr>
                </a:solidFill>
              </a:rPr>
              <a:pPr defTabSz="457200"/>
              <a:t>‹#›</a:t>
            </a:fld>
            <a:endParaRPr lang="en-GB">
              <a:solidFill>
                <a:prstClr val="black">
                  <a:tint val="75000"/>
                </a:prstClr>
              </a:solidFill>
            </a:endParaRPr>
          </a:p>
        </p:txBody>
      </p:sp>
    </p:spTree>
    <p:extLst>
      <p:ext uri="{BB962C8B-B14F-4D97-AF65-F5344CB8AC3E}">
        <p14:creationId xmlns:p14="http://schemas.microsoft.com/office/powerpoint/2010/main" val="1925636352"/>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C7B6D4B8-6141-40DC-A2ED-CD1499266D6F}"/>
              </a:ext>
            </a:extLst>
          </p:cNvPr>
          <p:cNvGraphicFramePr>
            <a:graphicFrameLocks noGrp="1"/>
          </p:cNvGraphicFramePr>
          <p:nvPr>
            <p:extLst>
              <p:ext uri="{D42A27DB-BD31-4B8C-83A1-F6EECF244321}">
                <p14:modId xmlns:p14="http://schemas.microsoft.com/office/powerpoint/2010/main" val="1618093321"/>
              </p:ext>
            </p:extLst>
          </p:nvPr>
        </p:nvGraphicFramePr>
        <p:xfrm>
          <a:off x="2457974" y="67821"/>
          <a:ext cx="6905148" cy="6736080"/>
        </p:xfrm>
        <a:graphic>
          <a:graphicData uri="http://schemas.openxmlformats.org/drawingml/2006/table">
            <a:tbl>
              <a:tblPr firstRow="1" bandRow="1">
                <a:tableStyleId>{5940675A-B579-460E-94D1-54222C63F5DA}</a:tableStyleId>
              </a:tblPr>
              <a:tblGrid>
                <a:gridCol w="6905148">
                  <a:extLst>
                    <a:ext uri="{9D8B030D-6E8A-4147-A177-3AD203B41FA5}">
                      <a16:colId xmlns:a16="http://schemas.microsoft.com/office/drawing/2014/main" val="3407182383"/>
                    </a:ext>
                  </a:extLst>
                </a:gridCol>
              </a:tblGrid>
              <a:tr h="20649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000" u="none" dirty="0">
                          <a:solidFill>
                            <a:schemeClr val="bg1"/>
                          </a:solidFill>
                          <a:latin typeface="Comic Sans MS" panose="030F0702030302020204" pitchFamily="66" charset="0"/>
                        </a:rPr>
                        <a:t>Clara Brown: Angel of the Rockies.</a:t>
                      </a:r>
                      <a:r>
                        <a:rPr lang="en-GB" sz="1000" u="none" baseline="0" dirty="0">
                          <a:solidFill>
                            <a:schemeClr val="bg1"/>
                          </a:solidFill>
                          <a:latin typeface="Comic Sans MS" panose="030F0702030302020204" pitchFamily="66" charset="0"/>
                        </a:rPr>
                        <a:t> T</a:t>
                      </a:r>
                      <a:r>
                        <a:rPr lang="en-GB" sz="1000" dirty="0">
                          <a:solidFill>
                            <a:schemeClr val="bg1"/>
                          </a:solidFill>
                        </a:rPr>
                        <a:t>his passage is from a Biography of Clara Brown's</a:t>
                      </a:r>
                      <a:r>
                        <a:rPr lang="en-GB" sz="1000" baseline="0" dirty="0">
                          <a:solidFill>
                            <a:schemeClr val="bg1"/>
                          </a:solidFill>
                        </a:rPr>
                        <a:t> life by Arian Osborne: Published on August 26, 2016</a:t>
                      </a:r>
                      <a:endParaRPr lang="en-GB" sz="1000" dirty="0">
                        <a:solidFill>
                          <a:schemeClr val="bg1"/>
                        </a:solidFill>
                      </a:endParaRPr>
                    </a:p>
                  </a:txBody>
                  <a:tcPr>
                    <a:solidFill>
                      <a:schemeClr val="tx1"/>
                    </a:solidFill>
                  </a:tcPr>
                </a:tc>
                <a:extLst>
                  <a:ext uri="{0D108BD9-81ED-4DB2-BD59-A6C34878D82A}">
                    <a16:rowId xmlns:a16="http://schemas.microsoft.com/office/drawing/2014/main" val="3017206043"/>
                  </a:ext>
                </a:extLst>
              </a:tr>
              <a:tr h="370840">
                <a:tc>
                  <a:txBody>
                    <a:bodyPr/>
                    <a:lstStyle/>
                    <a:p>
                      <a:pPr algn="just" rtl="0" fontAlgn="base"/>
                      <a:r>
                        <a:rPr lang="en-GB" sz="1000" b="0" i="0" kern="1200" dirty="0">
                          <a:solidFill>
                            <a:schemeClr val="tx1"/>
                          </a:solidFill>
                          <a:effectLst/>
                          <a:latin typeface="+mn-lt"/>
                          <a:ea typeface="+mn-ea"/>
                          <a:cs typeface="+mn-cs"/>
                        </a:rPr>
                        <a:t>Clara Brown was probably born into slavery in Virginia around 1800. Wealthy white southerners who “owned” Clara often auctioned her to the highest bidder as if she were a horse to be sold. Each time she was bought, she would have to move, sometimes even to a different state. Clara married when she was eighteen, and later gave birth to four children. Tragically, all of her children and her husband were sold to different people across the country. She vowed to work for the rest of her life to reunite her shattered family. Clara worked as a domestic servant until 1856 when her “owner” at the time, George Brown, died. Fortunately, his family helped Clara achieve her freedom, and she could begin the search for her missing children. </a:t>
                      </a:r>
                    </a:p>
                    <a:p>
                      <a:pPr algn="just" rtl="0" fontAlgn="base"/>
                      <a:endParaRPr lang="en-GB" sz="1000" b="0" i="0" kern="1200" dirty="0">
                        <a:solidFill>
                          <a:schemeClr val="tx1"/>
                        </a:solidFill>
                        <a:effectLst/>
                        <a:latin typeface="+mn-lt"/>
                        <a:ea typeface="+mn-ea"/>
                        <a:cs typeface="+mn-cs"/>
                      </a:endParaRPr>
                    </a:p>
                    <a:p>
                      <a:pPr algn="just" rtl="0" fontAlgn="base"/>
                      <a:r>
                        <a:rPr lang="en-GB" sz="1000" b="0" i="0" kern="1200" dirty="0">
                          <a:solidFill>
                            <a:schemeClr val="tx1"/>
                          </a:solidFill>
                          <a:effectLst/>
                          <a:latin typeface="+mn-lt"/>
                          <a:ea typeface="+mn-ea"/>
                          <a:cs typeface="+mn-cs"/>
                        </a:rPr>
                        <a:t>Hearing that one of her daughters, Eliza, may have moved to the West, Clara headed in that direction. She had money to travel, but black people at the time were forbidden from buying stagecoach tickets. Instead, she convinced a group of prospectors to take her with them. On their way to Colorado in search of gold, she would work as their cook. The journey was long and rough and Clara had to walk alongside the wagon for much of the nearly 700-mile trek. Once in Denver, Clara was unable to find her daughter. She decided to travel with gold seekers to Central City in the summer of 1859. The town was made up of gold mines, small stores, saloons, and shacks for miners and their families.</a:t>
                      </a:r>
                      <a:r>
                        <a:rPr lang="en-GB" sz="1000" b="0" i="0" kern="1200" baseline="0" dirty="0">
                          <a:solidFill>
                            <a:schemeClr val="tx1"/>
                          </a:solidFill>
                          <a:effectLst/>
                          <a:latin typeface="+mn-lt"/>
                          <a:ea typeface="+mn-ea"/>
                          <a:cs typeface="+mn-cs"/>
                        </a:rPr>
                        <a:t> </a:t>
                      </a:r>
                      <a:r>
                        <a:rPr lang="en-GB" sz="1000" b="0" i="0" kern="1200" dirty="0">
                          <a:solidFill>
                            <a:schemeClr val="tx1"/>
                          </a:solidFill>
                          <a:effectLst/>
                          <a:latin typeface="+mn-lt"/>
                          <a:ea typeface="+mn-ea"/>
                          <a:cs typeface="+mn-cs"/>
                        </a:rPr>
                        <a:t>  Clara was one of the first African-American women to reach the gold-mining towns of Colorado.</a:t>
                      </a:r>
                    </a:p>
                    <a:p>
                      <a:pPr algn="just" rtl="0" fontAlgn="base"/>
                      <a:endParaRPr lang="en-GB" sz="1000" b="0" i="0" kern="1200" dirty="0">
                        <a:solidFill>
                          <a:schemeClr val="tx1"/>
                        </a:solidFill>
                        <a:effectLst/>
                        <a:latin typeface="+mn-lt"/>
                        <a:ea typeface="+mn-ea"/>
                        <a:cs typeface="+mn-cs"/>
                      </a:endParaRPr>
                    </a:p>
                    <a:p>
                      <a:pPr algn="just" rtl="0" fontAlgn="base"/>
                      <a:r>
                        <a:rPr lang="en-GB" sz="1000" b="0" i="0" kern="1200" dirty="0">
                          <a:solidFill>
                            <a:schemeClr val="tx1"/>
                          </a:solidFill>
                          <a:effectLst/>
                          <a:latin typeface="+mn-lt"/>
                          <a:ea typeface="+mn-ea"/>
                          <a:cs typeface="+mn-cs"/>
                        </a:rPr>
                        <a:t>Clara’s two most important goals were to make enough money to live independently and to find her family. She figured that accomplishing the first goal would help her with the second. Clara started by opening a small laundry service for the gold miners of Central City. The business was very successful, and she began saving her money. To make even more, she cooked, cleaned, and catered special engagements. By the end of the Civil War in 1865, when most black people were just gaining their legal freedom, Clara had saved ten thousand dollars. This was an astonishing amount of money. With this wealth, she invested in mining claims and Colorado real estate. She could now support herself very well</a:t>
                      </a:r>
                    </a:p>
                    <a:p>
                      <a:pPr algn="just" rtl="0" fontAlgn="base"/>
                      <a:endParaRPr lang="en-GB" sz="1000" b="0" i="0" kern="1200" dirty="0">
                        <a:solidFill>
                          <a:schemeClr val="tx1"/>
                        </a:solidFill>
                        <a:effectLst/>
                        <a:latin typeface="+mn-lt"/>
                        <a:ea typeface="+mn-ea"/>
                        <a:cs typeface="+mn-cs"/>
                      </a:endParaRPr>
                    </a:p>
                    <a:p>
                      <a:pPr algn="just" rtl="0" fontAlgn="base"/>
                      <a:r>
                        <a:rPr lang="en-GB" sz="1000" b="0" i="0" kern="1200" dirty="0">
                          <a:solidFill>
                            <a:schemeClr val="tx1"/>
                          </a:solidFill>
                          <a:effectLst/>
                          <a:latin typeface="+mn-lt"/>
                          <a:ea typeface="+mn-ea"/>
                          <a:cs typeface="+mn-cs"/>
                        </a:rPr>
                        <a:t>A Hub of the Community like most of the small black population of Colorado, “Aunt” Clara saw the importance of living within a strong community. In Central City, her business and her home became community hubs. Sick or injured miners, regardless of race, would often turn to her for help. Clara gave them a place to recover and cared for them until they were able to return to work. She also helped those who were homeless and needed a place to stay. Pregnant women in town often wanted Clara to help deliver their babies. She provided many of these services for free to those who could not afford them. Clara Brown was a Presbyterian, but she did not discriminate against other faiths. She gave money and time to four different churches in town. As she had done in Denver, she also helped start the first Sunday school program in town. She used her home as the classroom. While her faith was strong and her finances secure, Clara was still missing something…her family.</a:t>
                      </a:r>
                    </a:p>
                    <a:p>
                      <a:pPr algn="just" rtl="0" fontAlgn="base"/>
                      <a:endParaRPr lang="en-GB" sz="1000" b="0" i="0" kern="1200" dirty="0">
                        <a:solidFill>
                          <a:schemeClr val="tx1"/>
                        </a:solidFill>
                        <a:effectLst/>
                        <a:latin typeface="+mn-lt"/>
                        <a:ea typeface="+mn-ea"/>
                        <a:cs typeface="+mn-cs"/>
                      </a:endParaRPr>
                    </a:p>
                    <a:p>
                      <a:pPr algn="just" rtl="0" fontAlgn="base"/>
                      <a:r>
                        <a:rPr lang="en-GB" sz="1000" b="0" i="0" kern="1200" dirty="0">
                          <a:solidFill>
                            <a:schemeClr val="tx1"/>
                          </a:solidFill>
                          <a:effectLst/>
                          <a:latin typeface="+mn-lt"/>
                          <a:ea typeface="+mn-ea"/>
                          <a:cs typeface="+mn-cs"/>
                        </a:rPr>
                        <a:t>Once she had saved enough money, Clara Brown began the hunt for her family. She travelled to Kentucky and Tennessee in search of her loved ones. Though she did not find her children or husband, she did not return empty-handed. Clara discovered other relatives on her trip, and she paid for them to move to Colorado. She also helped other freed blacks to move here for many years. When they arrived, she helped them find jobs in their new home</a:t>
                      </a:r>
                    </a:p>
                    <a:p>
                      <a:pPr algn="just" rtl="0" fontAlgn="base"/>
                      <a:endParaRPr lang="en-GB" sz="1000" b="0" i="0" kern="1200" dirty="0">
                        <a:solidFill>
                          <a:schemeClr val="tx1"/>
                        </a:solidFill>
                        <a:effectLst/>
                        <a:latin typeface="+mn-lt"/>
                        <a:ea typeface="+mn-ea"/>
                        <a:cs typeface="+mn-cs"/>
                      </a:endParaRPr>
                    </a:p>
                    <a:p>
                      <a:pPr algn="just" rtl="0" fontAlgn="base"/>
                      <a:r>
                        <a:rPr lang="en-GB" sz="1000" b="0" i="0" kern="1200" dirty="0">
                          <a:solidFill>
                            <a:schemeClr val="tx1"/>
                          </a:solidFill>
                          <a:effectLst/>
                          <a:latin typeface="+mn-lt"/>
                          <a:ea typeface="+mn-ea"/>
                          <a:cs typeface="+mn-cs"/>
                        </a:rPr>
                        <a:t>In 1882, when Clara was about 80 years old, good news brought fresh hope of finding her daughter. She received word that a black woman named Eliza lived in Council Bluffs, Iowa. This woman was born about the same time as Clara’s child, Eliza. She had been taken from her mother and sold to another family, and she even looked a bit like Clara. With money from her friends, “Aunt” Clara immediately travelled to Iowa to find out if this person could indeed be her Eliza. They met in Iowa, and the two joyfully discovered that they were in fact mother and daughter!</a:t>
                      </a:r>
                    </a:p>
                  </a:txBody>
                  <a:tcPr/>
                </a:tc>
                <a:extLst>
                  <a:ext uri="{0D108BD9-81ED-4DB2-BD59-A6C34878D82A}">
                    <a16:rowId xmlns:a16="http://schemas.microsoft.com/office/drawing/2014/main" val="3749783409"/>
                  </a:ext>
                </a:extLst>
              </a:tr>
            </a:tbl>
          </a:graphicData>
        </a:graphic>
      </p:graphicFrame>
      <p:sp>
        <p:nvSpPr>
          <p:cNvPr id="8" name="TextBox 7">
            <a:extLst>
              <a:ext uri="{FF2B5EF4-FFF2-40B4-BE49-F238E27FC236}">
                <a16:creationId xmlns:a16="http://schemas.microsoft.com/office/drawing/2014/main" id="{0C831C2F-8772-4155-A5CB-47BD46EED2E9}"/>
              </a:ext>
            </a:extLst>
          </p:cNvPr>
          <p:cNvSpPr txBox="1"/>
          <p:nvPr/>
        </p:nvSpPr>
        <p:spPr>
          <a:xfrm>
            <a:off x="196470" y="135448"/>
            <a:ext cx="2177355" cy="1954381"/>
          </a:xfrm>
          <a:prstGeom prst="rect">
            <a:avLst/>
          </a:prstGeom>
          <a:solidFill>
            <a:schemeClr val="bg1"/>
          </a:solidFill>
          <a:ln>
            <a:solidFill>
              <a:schemeClr val="tx1"/>
            </a:solidFill>
          </a:ln>
        </p:spPr>
        <p:txBody>
          <a:bodyPr wrap="square" rtlCol="0">
            <a:spAutoFit/>
          </a:bodyPr>
          <a:lstStyle/>
          <a:p>
            <a:pPr defTabSz="457200"/>
            <a:r>
              <a:rPr lang="en-GB" sz="1100" b="1" dirty="0">
                <a:solidFill>
                  <a:prstClr val="black"/>
                </a:solidFill>
              </a:rPr>
              <a:t>Paragraph 1 tells you about Clara’s background</a:t>
            </a:r>
          </a:p>
          <a:p>
            <a:pPr algn="just" defTabSz="457200"/>
            <a:r>
              <a:rPr lang="en-GB" sz="1100" dirty="0">
                <a:solidFill>
                  <a:prstClr val="black"/>
                </a:solidFill>
              </a:rPr>
              <a:t>1. Describe how she was treated as a slave </a:t>
            </a:r>
          </a:p>
          <a:p>
            <a:pPr algn="just" defTabSz="457200"/>
            <a:r>
              <a:rPr lang="en-GB" sz="1100" dirty="0">
                <a:solidFill>
                  <a:prstClr val="black"/>
                </a:solidFill>
              </a:rPr>
              <a:t>________________________________________________________</a:t>
            </a:r>
          </a:p>
          <a:p>
            <a:pPr algn="just" defTabSz="457200"/>
            <a:r>
              <a:rPr lang="en-GB" sz="1100" dirty="0">
                <a:solidFill>
                  <a:prstClr val="black"/>
                </a:solidFill>
              </a:rPr>
              <a:t>____________________________</a:t>
            </a:r>
          </a:p>
          <a:p>
            <a:pPr algn="just" defTabSz="457200"/>
            <a:r>
              <a:rPr lang="en-GB" sz="1100" dirty="0">
                <a:solidFill>
                  <a:prstClr val="black"/>
                </a:solidFill>
              </a:rPr>
              <a:t>3. What happened to her family? </a:t>
            </a:r>
          </a:p>
          <a:p>
            <a:pPr algn="just" defTabSz="457200"/>
            <a:r>
              <a:rPr lang="en-GB" sz="1100" dirty="0">
                <a:solidFill>
                  <a:prstClr val="black"/>
                </a:solidFill>
              </a:rPr>
              <a:t>____________________________________________________________________________________</a:t>
            </a:r>
          </a:p>
        </p:txBody>
      </p:sp>
      <p:cxnSp>
        <p:nvCxnSpPr>
          <p:cNvPr id="10" name="Straight Arrow Connector 9">
            <a:extLst>
              <a:ext uri="{FF2B5EF4-FFF2-40B4-BE49-F238E27FC236}">
                <a16:creationId xmlns:a16="http://schemas.microsoft.com/office/drawing/2014/main" id="{D5AE7BBD-A1A6-41EF-8483-96CBB21C16DD}"/>
              </a:ext>
            </a:extLst>
          </p:cNvPr>
          <p:cNvCxnSpPr/>
          <p:nvPr/>
        </p:nvCxnSpPr>
        <p:spPr>
          <a:xfrm>
            <a:off x="2183129" y="666469"/>
            <a:ext cx="381000" cy="35052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A8BF937-7966-4BD2-B439-A28A409C85A6}"/>
              </a:ext>
            </a:extLst>
          </p:cNvPr>
          <p:cNvSpPr txBox="1"/>
          <p:nvPr/>
        </p:nvSpPr>
        <p:spPr>
          <a:xfrm>
            <a:off x="9411102" y="2042053"/>
            <a:ext cx="2540808" cy="2292935"/>
          </a:xfrm>
          <a:prstGeom prst="rect">
            <a:avLst/>
          </a:prstGeom>
          <a:solidFill>
            <a:schemeClr val="bg1"/>
          </a:solidFill>
          <a:ln>
            <a:solidFill>
              <a:schemeClr val="tx1"/>
            </a:solidFill>
          </a:ln>
        </p:spPr>
        <p:txBody>
          <a:bodyPr wrap="square" rtlCol="0">
            <a:spAutoFit/>
          </a:bodyPr>
          <a:lstStyle/>
          <a:p>
            <a:pPr defTabSz="457200"/>
            <a:r>
              <a:rPr lang="en-GB" sz="1100" b="1" dirty="0">
                <a:solidFill>
                  <a:prstClr val="black"/>
                </a:solidFill>
              </a:rPr>
              <a:t>Paragraph 4 explains how she supported people in Colorado.</a:t>
            </a:r>
            <a:r>
              <a:rPr lang="en-GB" sz="1100" dirty="0">
                <a:solidFill>
                  <a:prstClr val="black"/>
                </a:solidFill>
              </a:rPr>
              <a:t> List 4 examples </a:t>
            </a:r>
          </a:p>
          <a:p>
            <a:pPr defTabSz="457200"/>
            <a:endParaRPr lang="en-GB" sz="1100" dirty="0">
              <a:solidFill>
                <a:prstClr val="black"/>
              </a:solidFill>
            </a:endParaRPr>
          </a:p>
          <a:p>
            <a:pPr defTabSz="457200"/>
            <a:r>
              <a:rPr lang="en-GB" sz="1100" dirty="0">
                <a:solidFill>
                  <a:prstClr val="black"/>
                </a:solidFill>
              </a:rPr>
              <a:t>1</a:t>
            </a:r>
          </a:p>
          <a:p>
            <a:pPr defTabSz="457200"/>
            <a:r>
              <a:rPr lang="en-GB" sz="1100" dirty="0">
                <a:solidFill>
                  <a:prstClr val="black"/>
                </a:solidFill>
              </a:rPr>
              <a:t>2</a:t>
            </a:r>
          </a:p>
          <a:p>
            <a:pPr defTabSz="457200"/>
            <a:r>
              <a:rPr lang="en-GB" sz="1100" dirty="0">
                <a:solidFill>
                  <a:prstClr val="black"/>
                </a:solidFill>
              </a:rPr>
              <a:t>3</a:t>
            </a:r>
          </a:p>
          <a:p>
            <a:pPr defTabSz="457200"/>
            <a:r>
              <a:rPr lang="en-GB" sz="1100" dirty="0">
                <a:solidFill>
                  <a:prstClr val="black"/>
                </a:solidFill>
              </a:rPr>
              <a:t>4</a:t>
            </a:r>
          </a:p>
          <a:p>
            <a:pPr defTabSz="457200"/>
            <a:endParaRPr lang="en-GB" sz="1100" dirty="0">
              <a:solidFill>
                <a:prstClr val="black"/>
              </a:solidFill>
            </a:endParaRPr>
          </a:p>
          <a:p>
            <a:pPr defTabSz="457200"/>
            <a:r>
              <a:rPr lang="en-GB" sz="1100" dirty="0">
                <a:solidFill>
                  <a:prstClr val="black"/>
                </a:solidFill>
              </a:rPr>
              <a:t>Why did she show such kindness? </a:t>
            </a:r>
          </a:p>
          <a:p>
            <a:pPr defTabSz="457200"/>
            <a:endParaRPr lang="en-GB" sz="1100" dirty="0">
              <a:solidFill>
                <a:prstClr val="black"/>
              </a:solidFill>
            </a:endParaRPr>
          </a:p>
          <a:p>
            <a:pPr defTabSz="457200"/>
            <a:r>
              <a:rPr lang="en-GB" sz="1100" dirty="0">
                <a:solidFill>
                  <a:prstClr val="black"/>
                </a:solidFill>
              </a:rPr>
              <a:t>__________________________________________________________________</a:t>
            </a:r>
          </a:p>
          <a:p>
            <a:pPr defTabSz="457200"/>
            <a:endParaRPr lang="en-GB" sz="1100" dirty="0">
              <a:solidFill>
                <a:prstClr val="black"/>
              </a:solidFill>
            </a:endParaRPr>
          </a:p>
        </p:txBody>
      </p:sp>
      <p:sp>
        <p:nvSpPr>
          <p:cNvPr id="12" name="TextBox 11">
            <a:extLst>
              <a:ext uri="{FF2B5EF4-FFF2-40B4-BE49-F238E27FC236}">
                <a16:creationId xmlns:a16="http://schemas.microsoft.com/office/drawing/2014/main" id="{D5434DC7-C033-48D9-9651-3EDE30F89D60}"/>
              </a:ext>
            </a:extLst>
          </p:cNvPr>
          <p:cNvSpPr txBox="1"/>
          <p:nvPr/>
        </p:nvSpPr>
        <p:spPr>
          <a:xfrm>
            <a:off x="196273" y="2163509"/>
            <a:ext cx="2177355" cy="1954381"/>
          </a:xfrm>
          <a:prstGeom prst="rect">
            <a:avLst/>
          </a:prstGeom>
          <a:solidFill>
            <a:schemeClr val="bg1"/>
          </a:solidFill>
          <a:ln>
            <a:solidFill>
              <a:schemeClr val="tx1"/>
            </a:solidFill>
          </a:ln>
        </p:spPr>
        <p:txBody>
          <a:bodyPr wrap="square" rtlCol="0">
            <a:spAutoFit/>
          </a:bodyPr>
          <a:lstStyle/>
          <a:p>
            <a:pPr defTabSz="457200"/>
            <a:r>
              <a:rPr lang="en-GB" sz="1100" b="1" dirty="0">
                <a:solidFill>
                  <a:prstClr val="black"/>
                </a:solidFill>
              </a:rPr>
              <a:t>Paragraph 3 explains how she made her fortune. List what she did.  </a:t>
            </a:r>
          </a:p>
          <a:p>
            <a:pPr marL="171450" indent="-171450" defTabSz="457200">
              <a:buFont typeface="Arial" panose="020B0604020202020204" pitchFamily="34" charset="0"/>
              <a:buChar char="•"/>
            </a:pPr>
            <a:r>
              <a:rPr lang="en-GB" sz="1100" dirty="0">
                <a:solidFill>
                  <a:prstClr val="black"/>
                </a:solidFill>
              </a:rPr>
              <a:t> </a:t>
            </a:r>
          </a:p>
          <a:p>
            <a:pPr marL="171450" indent="-171450" defTabSz="457200">
              <a:buFont typeface="Arial" panose="020B0604020202020204" pitchFamily="34" charset="0"/>
              <a:buChar char="•"/>
            </a:pPr>
            <a:r>
              <a:rPr lang="en-GB" sz="1100" dirty="0">
                <a:solidFill>
                  <a:prstClr val="black"/>
                </a:solidFill>
              </a:rPr>
              <a:t> </a:t>
            </a:r>
          </a:p>
          <a:p>
            <a:pPr marL="171450" indent="-171450" defTabSz="457200">
              <a:buFont typeface="Arial" panose="020B0604020202020204" pitchFamily="34" charset="0"/>
              <a:buChar char="•"/>
            </a:pPr>
            <a:r>
              <a:rPr lang="en-GB" sz="1100" dirty="0">
                <a:solidFill>
                  <a:prstClr val="black"/>
                </a:solidFill>
              </a:rPr>
              <a:t> </a:t>
            </a:r>
          </a:p>
          <a:p>
            <a:pPr marL="171450" indent="-171450" defTabSz="457200">
              <a:buFont typeface="Arial" panose="020B0604020202020204" pitchFamily="34" charset="0"/>
              <a:buChar char="•"/>
            </a:pPr>
            <a:r>
              <a:rPr lang="en-GB" sz="1100" dirty="0">
                <a:solidFill>
                  <a:prstClr val="black"/>
                </a:solidFill>
              </a:rPr>
              <a:t> </a:t>
            </a:r>
          </a:p>
          <a:p>
            <a:pPr marL="171450" indent="-171450" defTabSz="457200">
              <a:buFont typeface="Arial" panose="020B0604020202020204" pitchFamily="34" charset="0"/>
              <a:buChar char="•"/>
            </a:pPr>
            <a:endParaRPr lang="en-GB" sz="1100" dirty="0">
              <a:solidFill>
                <a:prstClr val="black"/>
              </a:solidFill>
            </a:endParaRPr>
          </a:p>
          <a:p>
            <a:pPr defTabSz="457200"/>
            <a:r>
              <a:rPr lang="en-GB" sz="1100" dirty="0">
                <a:solidFill>
                  <a:prstClr val="black"/>
                </a:solidFill>
              </a:rPr>
              <a:t>How much did she make by 1865? </a:t>
            </a:r>
          </a:p>
          <a:p>
            <a:pPr defTabSz="457200"/>
            <a:r>
              <a:rPr lang="en-GB" sz="1100" dirty="0">
                <a:solidFill>
                  <a:prstClr val="black"/>
                </a:solidFill>
              </a:rPr>
              <a:t> </a:t>
            </a:r>
          </a:p>
          <a:p>
            <a:pPr defTabSz="457200"/>
            <a:endParaRPr lang="en-GB" sz="1100" b="1" dirty="0">
              <a:solidFill>
                <a:prstClr val="black"/>
              </a:solidFill>
            </a:endParaRPr>
          </a:p>
        </p:txBody>
      </p:sp>
      <p:cxnSp>
        <p:nvCxnSpPr>
          <p:cNvPr id="13" name="Straight Arrow Connector 12">
            <a:extLst>
              <a:ext uri="{FF2B5EF4-FFF2-40B4-BE49-F238E27FC236}">
                <a16:creationId xmlns:a16="http://schemas.microsoft.com/office/drawing/2014/main" id="{CE9EFE19-E13E-45A2-B6B6-0CC96A703BAF}"/>
              </a:ext>
            </a:extLst>
          </p:cNvPr>
          <p:cNvCxnSpPr>
            <a:cxnSpLocks/>
          </p:cNvCxnSpPr>
          <p:nvPr/>
        </p:nvCxnSpPr>
        <p:spPr>
          <a:xfrm flipH="1">
            <a:off x="8970708" y="1304861"/>
            <a:ext cx="440394" cy="1905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AD071B2F-DC01-4CD2-8C7D-95C5473D8ECD}"/>
              </a:ext>
            </a:extLst>
          </p:cNvPr>
          <p:cNvCxnSpPr>
            <a:cxnSpLocks/>
            <a:endCxn id="2" idx="1"/>
          </p:cNvCxnSpPr>
          <p:nvPr/>
        </p:nvCxnSpPr>
        <p:spPr>
          <a:xfrm>
            <a:off x="2246985" y="3395357"/>
            <a:ext cx="210989" cy="4050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5AF96260-07A7-45AE-B532-9B8E854E8746}"/>
              </a:ext>
            </a:extLst>
          </p:cNvPr>
          <p:cNvSpPr txBox="1"/>
          <p:nvPr/>
        </p:nvSpPr>
        <p:spPr>
          <a:xfrm>
            <a:off x="9490377" y="4927675"/>
            <a:ext cx="2476720" cy="1446550"/>
          </a:xfrm>
          <a:prstGeom prst="rect">
            <a:avLst/>
          </a:prstGeom>
          <a:solidFill>
            <a:schemeClr val="bg1"/>
          </a:solidFill>
          <a:ln>
            <a:solidFill>
              <a:schemeClr val="tx1"/>
            </a:solidFill>
          </a:ln>
        </p:spPr>
        <p:txBody>
          <a:bodyPr wrap="square" rtlCol="0">
            <a:spAutoFit/>
          </a:bodyPr>
          <a:lstStyle/>
          <a:p>
            <a:pPr defTabSz="457200"/>
            <a:r>
              <a:rPr lang="en-GB" sz="1100" b="1" dirty="0">
                <a:solidFill>
                  <a:prstClr val="black"/>
                </a:solidFill>
              </a:rPr>
              <a:t>Paragraph 6 tells the end of the story. What was her happy ending? </a:t>
            </a:r>
          </a:p>
          <a:p>
            <a:pPr defTabSz="457200"/>
            <a:r>
              <a:rPr lang="en-GB" sz="1100" dirty="0">
                <a:solidFill>
                  <a:prstClr val="black"/>
                </a:solidFill>
              </a:rPr>
              <a:t>. ________________________________________________________________________________________________________________________________</a:t>
            </a:r>
          </a:p>
          <a:p>
            <a:pPr defTabSz="457200"/>
            <a:endParaRPr lang="en-GB" sz="1100" dirty="0">
              <a:solidFill>
                <a:prstClr val="black"/>
              </a:solidFill>
            </a:endParaRPr>
          </a:p>
        </p:txBody>
      </p:sp>
      <p:sp>
        <p:nvSpPr>
          <p:cNvPr id="28" name="TextBox 27">
            <a:extLst>
              <a:ext uri="{FF2B5EF4-FFF2-40B4-BE49-F238E27FC236}">
                <a16:creationId xmlns:a16="http://schemas.microsoft.com/office/drawing/2014/main" id="{6DDA9902-6B90-4FFC-B1AB-492F4727CB9D}"/>
              </a:ext>
            </a:extLst>
          </p:cNvPr>
          <p:cNvSpPr txBox="1"/>
          <p:nvPr/>
        </p:nvSpPr>
        <p:spPr>
          <a:xfrm>
            <a:off x="196272" y="4191570"/>
            <a:ext cx="2177355" cy="2123658"/>
          </a:xfrm>
          <a:prstGeom prst="rect">
            <a:avLst/>
          </a:prstGeom>
          <a:solidFill>
            <a:schemeClr val="bg1"/>
          </a:solidFill>
          <a:ln>
            <a:solidFill>
              <a:schemeClr val="tx1"/>
            </a:solidFill>
          </a:ln>
        </p:spPr>
        <p:txBody>
          <a:bodyPr wrap="square" rtlCol="0">
            <a:spAutoFit/>
          </a:bodyPr>
          <a:lstStyle/>
          <a:p>
            <a:pPr defTabSz="457200"/>
            <a:r>
              <a:rPr lang="en-GB" sz="1100" b="1" dirty="0">
                <a:solidFill>
                  <a:prstClr val="black"/>
                </a:solidFill>
              </a:rPr>
              <a:t>Paragraph 5 explains how she tried to find her family.</a:t>
            </a:r>
          </a:p>
          <a:p>
            <a:pPr defTabSz="457200"/>
            <a:endParaRPr lang="en-GB" sz="1100" dirty="0">
              <a:solidFill>
                <a:prstClr val="black"/>
              </a:solidFill>
            </a:endParaRPr>
          </a:p>
          <a:p>
            <a:pPr defTabSz="457200"/>
            <a:r>
              <a:rPr lang="en-GB" sz="1100" dirty="0">
                <a:solidFill>
                  <a:prstClr val="black"/>
                </a:solidFill>
              </a:rPr>
              <a:t>What did she do?  ___________________________</a:t>
            </a:r>
          </a:p>
          <a:p>
            <a:pPr defTabSz="457200"/>
            <a:r>
              <a:rPr lang="en-GB" sz="1100" dirty="0">
                <a:solidFill>
                  <a:prstClr val="black"/>
                </a:solidFill>
              </a:rPr>
              <a:t>____________________________</a:t>
            </a:r>
          </a:p>
          <a:p>
            <a:pPr defTabSz="457200"/>
            <a:endParaRPr lang="en-GB" sz="1100" dirty="0">
              <a:solidFill>
                <a:prstClr val="black"/>
              </a:solidFill>
            </a:endParaRPr>
          </a:p>
          <a:p>
            <a:pPr defTabSz="457200"/>
            <a:r>
              <a:rPr lang="en-GB" sz="1100" dirty="0">
                <a:solidFill>
                  <a:prstClr val="black"/>
                </a:solidFill>
              </a:rPr>
              <a:t>How did she help free slaves? </a:t>
            </a:r>
          </a:p>
          <a:p>
            <a:pPr defTabSz="457200"/>
            <a:endParaRPr lang="en-GB" sz="1100" dirty="0">
              <a:solidFill>
                <a:prstClr val="black"/>
              </a:solidFill>
            </a:endParaRPr>
          </a:p>
          <a:p>
            <a:pPr defTabSz="457200"/>
            <a:r>
              <a:rPr lang="en-GB" sz="1100" dirty="0">
                <a:solidFill>
                  <a:prstClr val="black"/>
                </a:solidFill>
              </a:rPr>
              <a:t>_______________________________________________________</a:t>
            </a:r>
          </a:p>
          <a:p>
            <a:pPr defTabSz="457200"/>
            <a:endParaRPr lang="en-GB" sz="1100" dirty="0">
              <a:solidFill>
                <a:prstClr val="black"/>
              </a:solidFill>
            </a:endParaRPr>
          </a:p>
        </p:txBody>
      </p:sp>
      <p:cxnSp>
        <p:nvCxnSpPr>
          <p:cNvPr id="29" name="Straight Arrow Connector 28">
            <a:extLst>
              <a:ext uri="{FF2B5EF4-FFF2-40B4-BE49-F238E27FC236}">
                <a16:creationId xmlns:a16="http://schemas.microsoft.com/office/drawing/2014/main" id="{79AF3584-F57B-4AEE-A99A-B4C954FC2EFC}"/>
              </a:ext>
            </a:extLst>
          </p:cNvPr>
          <p:cNvCxnSpPr>
            <a:cxnSpLocks/>
          </p:cNvCxnSpPr>
          <p:nvPr/>
        </p:nvCxnSpPr>
        <p:spPr>
          <a:xfrm flipV="1">
            <a:off x="2275184" y="5483392"/>
            <a:ext cx="294072" cy="3221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A8BF937-7966-4BD2-B439-A28A409C85A6}"/>
              </a:ext>
            </a:extLst>
          </p:cNvPr>
          <p:cNvSpPr txBox="1"/>
          <p:nvPr/>
        </p:nvSpPr>
        <p:spPr>
          <a:xfrm>
            <a:off x="9413734" y="202014"/>
            <a:ext cx="2581678" cy="1615827"/>
          </a:xfrm>
          <a:prstGeom prst="rect">
            <a:avLst/>
          </a:prstGeom>
          <a:solidFill>
            <a:schemeClr val="bg1"/>
          </a:solidFill>
          <a:ln>
            <a:solidFill>
              <a:schemeClr val="tx1"/>
            </a:solidFill>
          </a:ln>
        </p:spPr>
        <p:txBody>
          <a:bodyPr wrap="square" rtlCol="0">
            <a:spAutoFit/>
          </a:bodyPr>
          <a:lstStyle/>
          <a:p>
            <a:pPr defTabSz="457200"/>
            <a:r>
              <a:rPr lang="en-GB" sz="1100" b="1" dirty="0">
                <a:solidFill>
                  <a:prstClr val="black"/>
                </a:solidFill>
              </a:rPr>
              <a:t>Paragraph 2 explains why Clara moved west. </a:t>
            </a:r>
          </a:p>
          <a:p>
            <a:pPr algn="just" defTabSz="457200"/>
            <a:r>
              <a:rPr lang="en-GB" sz="1100" dirty="0">
                <a:solidFill>
                  <a:prstClr val="black"/>
                </a:solidFill>
              </a:rPr>
              <a:t>What difficulties did she face on the journey? </a:t>
            </a:r>
          </a:p>
          <a:p>
            <a:pPr algn="just" defTabSz="457200"/>
            <a:r>
              <a:rPr lang="en-GB" sz="1100" dirty="0">
                <a:solidFill>
                  <a:prstClr val="black"/>
                </a:solidFill>
              </a:rPr>
              <a:t>__________________________________________________________________________________________________________________________________________________________________________</a:t>
            </a:r>
          </a:p>
        </p:txBody>
      </p:sp>
      <p:cxnSp>
        <p:nvCxnSpPr>
          <p:cNvPr id="18" name="Straight Arrow Connector 17">
            <a:extLst>
              <a:ext uri="{FF2B5EF4-FFF2-40B4-BE49-F238E27FC236}">
                <a16:creationId xmlns:a16="http://schemas.microsoft.com/office/drawing/2014/main" id="{CE9EFE19-E13E-45A2-B6B6-0CC96A703BAF}"/>
              </a:ext>
            </a:extLst>
          </p:cNvPr>
          <p:cNvCxnSpPr>
            <a:cxnSpLocks/>
          </p:cNvCxnSpPr>
          <p:nvPr/>
        </p:nvCxnSpPr>
        <p:spPr>
          <a:xfrm flipH="1">
            <a:off x="9172621" y="4117890"/>
            <a:ext cx="440394" cy="1905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CE9EFE19-E13E-45A2-B6B6-0CC96A703BAF}"/>
              </a:ext>
            </a:extLst>
          </p:cNvPr>
          <p:cNvCxnSpPr>
            <a:cxnSpLocks/>
          </p:cNvCxnSpPr>
          <p:nvPr/>
        </p:nvCxnSpPr>
        <p:spPr>
          <a:xfrm flipH="1">
            <a:off x="9201722" y="5955157"/>
            <a:ext cx="440394" cy="1905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690261"/>
      </p:ext>
    </p:extLst>
  </p:cSld>
  <p:clrMapOvr>
    <a:masterClrMapping/>
  </p:clrMapOvr>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2375</TotalTime>
  <Words>1013</Words>
  <Application>Microsoft Office PowerPoint</Application>
  <PresentationFormat>Widescreen</PresentationFormat>
  <Paragraphs>49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2_Office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Drodge</dc:creator>
  <cp:lastModifiedBy>Herrity, Sarah</cp:lastModifiedBy>
  <cp:revision>89</cp:revision>
  <dcterms:created xsi:type="dcterms:W3CDTF">2020-06-30T14:13:35Z</dcterms:created>
  <dcterms:modified xsi:type="dcterms:W3CDTF">2021-11-02T02:28:17Z</dcterms:modified>
</cp:coreProperties>
</file>